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Abel" panose="020B0604020202020204" charset="0"/>
      <p:regular r:id="rId69"/>
    </p:embeddedFont>
    <p:embeddedFont>
      <p:font typeface="Anaheim" panose="020B0604020202020204" charset="0"/>
      <p:regular r:id="rId70"/>
    </p:embeddedFont>
    <p:embeddedFont>
      <p:font typeface="Anton" pitchFamily="2" charset="0"/>
      <p:regular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Josefin Sans" pitchFamily="2" charset="0"/>
      <p:regular r:id="rId80"/>
      <p:bold r:id="rId81"/>
      <p:italic r:id="rId82"/>
      <p:boldItalic r:id="rId83"/>
    </p:embeddedFont>
    <p:embeddedFont>
      <p:font typeface="Josefin Slab" pitchFamily="2" charset="0"/>
      <p:regular r:id="rId84"/>
      <p:bold r:id="rId85"/>
      <p:italic r:id="rId86"/>
      <p:boldItalic r:id="rId87"/>
    </p:embeddedFont>
    <p:embeddedFont>
      <p:font typeface="Josefin Slab Thin" pitchFamily="2" charset="0"/>
      <p:regular r:id="rId88"/>
      <p:italic r:id="rId89"/>
    </p:embeddedFont>
    <p:embeddedFont>
      <p:font typeface="Lato" panose="020F0502020204030203" pitchFamily="34" charset="0"/>
      <p:regular r:id="rId90"/>
      <p:bold r:id="rId91"/>
      <p:italic r:id="rId92"/>
      <p:boldItalic r:id="rId93"/>
    </p:embeddedFont>
    <p:embeddedFont>
      <p:font typeface="Pacifico" panose="020B0604020202020204" charset="0"/>
      <p:regular r:id="rId94"/>
    </p:embeddedFont>
    <p:embeddedFont>
      <p:font typeface="Roboto" panose="02000000000000000000" pitchFamily="2" charset="0"/>
      <p:regular r:id="rId95"/>
      <p:bold r:id="rId96"/>
      <p:italic r:id="rId97"/>
      <p:boldItalic r:id="rId98"/>
    </p:embeddedFont>
    <p:embeddedFont>
      <p:font typeface="Staatliches" panose="020B0604020202020204" charset="0"/>
      <p:regular r:id="rId99"/>
    </p:embeddedFont>
    <p:embeddedFont>
      <p:font typeface="Unica One" panose="020B0604020202020204" charset="0"/>
      <p:regular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1978F8-141D-4CED-BE19-5B7F0319C30D}">
  <a:tblStyle styleId="{501978F8-141D-4CED-BE19-5B7F0319C3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981E65-C373-4C28-B82A-CED2191C5975}" styleName="Table_1">
    <a:wholeTbl>
      <a:tcTxStyle b="off" i="off">
        <a:font>
          <a:latin typeface="Arial"/>
          <a:ea typeface="Arial"/>
          <a:cs typeface="Arial"/>
        </a:font>
        <a:srgbClr val="1A998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FED"/>
          </a:solidFill>
        </a:fill>
      </a:tcStyle>
    </a:wholeTbl>
    <a:band1H>
      <a:tcTxStyle/>
      <a:tcStyle>
        <a:tcBdr/>
        <a:fill>
          <a:solidFill>
            <a:srgbClr val="CBDDD9"/>
          </a:solidFill>
        </a:fill>
      </a:tcStyle>
    </a:band1H>
    <a:band2H>
      <a:tcTxStyle/>
      <a:tcStyle>
        <a:tcBdr/>
      </a:tcStyle>
    </a:band2H>
    <a:band1V>
      <a:tcTxStyle/>
      <a:tcStyle>
        <a:tcBdr/>
        <a:fill>
          <a:solidFill>
            <a:srgbClr val="CBDDD9"/>
          </a:solidFill>
        </a:fill>
      </a:tcStyle>
    </a:band1V>
    <a:band2V>
      <a:tcTxStyle/>
      <a:tcStyle>
        <a:tcBdr/>
      </a:tcStyle>
    </a:band2V>
    <a:lastCol>
      <a:tcTxStyle b="on" i="off">
        <a:font>
          <a:latin typeface="Arial"/>
          <a:ea typeface="Arial"/>
          <a:cs typeface="Arial"/>
        </a:font>
        <a:srgbClr val="FFFFFF"/>
      </a:tcTxStyle>
      <a:tcStyle>
        <a:tcBdr/>
        <a:fill>
          <a:solidFill>
            <a:srgbClr val="1A9988"/>
          </a:solidFill>
        </a:fill>
      </a:tcStyle>
    </a:lastCol>
    <a:firstCol>
      <a:tcTxStyle b="on" i="off">
        <a:font>
          <a:latin typeface="Arial"/>
          <a:ea typeface="Arial"/>
          <a:cs typeface="Arial"/>
        </a:font>
        <a:srgbClr val="FFFFFF"/>
      </a:tcTxStyle>
      <a:tcStyle>
        <a:tcBdr/>
        <a:fill>
          <a:solidFill>
            <a:srgbClr val="1A9988"/>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1A9988"/>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1A9988"/>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22" autoAdjust="0"/>
  </p:normalViewPr>
  <p:slideViewPr>
    <p:cSldViewPr snapToGrid="0">
      <p:cViewPr varScale="1">
        <p:scale>
          <a:sx n="74" d="100"/>
          <a:sy n="74" d="100"/>
        </p:scale>
        <p:origin x="106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 Id="rId100"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users.cs.duke.edu/~chase/cps196/slides/sockets.pdf"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orms.gle/24t1QvPV8TwGLZVG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cmag.com/reviews/a2-web-hosting"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r.zdbb.net/u/8x8m?_ga=1917606736.1599877878&amp;t=article-page&amp;el=Namecheap&amp;u=https%3A%2F%2Fphoenix-preview.pcmag.com%2Fnews%2Fhow-to-register-a-domain-name-for-your-website&amp;cd2=Article&amp;cd61=article&amp;cd62=01FpToD9LfVOVA5AcAEaVl7" TargetMode="External"/><Relationship Id="rId4" Type="http://schemas.openxmlformats.org/officeDocument/2006/relationships/hyperlink" Target="https://r.zdbb.net/u/8x8p?_ga=1917606736.1599877878&amp;t=article-page&amp;el=GoDaddy&amp;u=https%3A%2F%2Fphoenix-preview.pcmag.com%2Fnews%2Fhow-to-register-a-domain-name-for-your-website&amp;cd2=Article&amp;cd61=article&amp;cd62=01FpToD9LfVOVA5AcAEaVl7"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 to our second session! Today we are going to start coding in Python and talking about the threat intelligence field within cybersecurity! To start off our Python learning we will be covering a handful of topics - the most important of which is the notion of data types. In particular, we’re going to start with different types of numeric data, since they are some of the simplest and most conventional to explain for beginners because it is just doing math with code.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54d96d02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54d96d0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Outside of best practices, there are some enforceable rules and, of course, ways to bend them.</a:t>
            </a:r>
            <a:endParaRPr/>
          </a:p>
          <a:p>
            <a:pPr marL="0" lvl="0" indent="0" algn="l" rtl="0">
              <a:spcBef>
                <a:spcPts val="0"/>
              </a:spcBef>
              <a:spcAft>
                <a:spcPts val="0"/>
              </a:spcAft>
              <a:buClr>
                <a:schemeClr val="dk1"/>
              </a:buClr>
              <a:buSzPts val="1100"/>
              <a:buFont typeface="Arial"/>
              <a:buNone/>
            </a:pPr>
            <a:r>
              <a:rPr lang="en"/>
              <a:t>These are much like punctuation and other components of English.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example, in English you can put together two sentences - two concrete thoughts with both a subject and object - together in one sentence with a semicolon; this text device exists to connect two independent but interrelated thoughts. The same is true in Python and you can use a semicolon to put two statements on the same line. This is pretty uncommon - as it is in English - but some people will use them more than others stylistically.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English we have no rules about how many lines a sentence can go for (we just call some of these longer entries “run-on” sentences and they are more or less frowned upon. In Python the equivalent is extending a line of code over multiple lines using backslashes. Like run-ons, these are frowned upon but sometimes they are the best or only way to write a bit of code.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addition to each statement taking on a new line, Python also uses tabs (or spaces) in a meaningful way. Some statements in Python will follow one another in a dependent way - some code only runs if specific conditions are true or can only be run once another piece of code has been started. In these cases there are special rules for indentation. The dependent statements will be indented beneath the lines they depend 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We’ll talk more about this later - but the important thing is to recognize that how you space and indent things in this language is important, so don’t randomly insert whitespace.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d524828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d524828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98c7f8182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98c7f818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t>Storing data is a core component of how any language in computer science functions. In order to run computations, make decisions, or manipulate data, you have to have some means of storing and organizing it that is consistent from user to user and from machine to machine.</a:t>
            </a:r>
            <a:endParaRPr sz="16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Clr>
                <a:schemeClr val="dk1"/>
              </a:buClr>
              <a:buSzPts val="1100"/>
              <a:buFont typeface="Arial"/>
              <a:buNone/>
            </a:pPr>
            <a:r>
              <a:rPr lang="en" sz="1600"/>
              <a:t>Different programming languages have different approaches and this results in different behaviors and interesting quirks.</a:t>
            </a:r>
            <a:endParaRPr sz="16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None/>
            </a:pP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5248280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524828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Python stores data in “first class” objects. This is an extremely core design consideration in the language; all core information that you might work with in Python - like text, numbers, and so on - are represented in python through the abstract concept of an object.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Objects are Python’s way of defining what type of thing something is, what properties that thing has and what can be done with it. Objects create clear rules and definition for code in order to help programmers know how to interact with and use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Python, every object has a type, and all objects of that type have certain common properties and certain common functionalities. Today we are going to talk about two fundamental data types that exist in Python to represent numbers. We’ll start here for this week and then in subsequent weeks we will continue to expand upon this concept as you learn more about what data types exist and how to interact with them.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Make sure you have your interpreter (deepnote) open. As we go through each slide, I encourage you to test each concept in your browser.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98c7f818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98c7f818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12 basic data types in Python. During this class we will be teaching you 8 of the 12 basic data types.</a:t>
            </a:r>
            <a:endParaRPr/>
          </a:p>
          <a:p>
            <a:pPr marL="0" lvl="0" indent="0" algn="l" rtl="0">
              <a:spcBef>
                <a:spcPts val="0"/>
              </a:spcBef>
              <a:spcAft>
                <a:spcPts val="0"/>
              </a:spcAft>
              <a:buNone/>
            </a:pPr>
            <a:r>
              <a:rPr lang="en"/>
              <a:t>The ones we won’t learn include complex numbers, means of representing bytes of data, and one structure for a frozen set (an immutable, or unchangeable, version of a set from mathematics). Byte and bytearray objects are used in the security space, but just for lower-level functionality than we are likely to need for this class. The others just aren’t something you’ll see very often in our space.</a:t>
            </a:r>
            <a:endParaRPr/>
          </a:p>
          <a:p>
            <a:pPr marL="0" lvl="0" indent="0" algn="l" rtl="0">
              <a:spcBef>
                <a:spcPts val="0"/>
              </a:spcBef>
              <a:spcAft>
                <a:spcPts val="0"/>
              </a:spcAft>
              <a:buNone/>
            </a:pPr>
            <a:endParaRPr/>
          </a:p>
          <a:p>
            <a:pPr marL="0" lvl="0" indent="0" algn="l" rtl="0">
              <a:spcBef>
                <a:spcPts val="0"/>
              </a:spcBef>
              <a:spcAft>
                <a:spcPts val="0"/>
              </a:spcAft>
              <a:buNone/>
            </a:pPr>
            <a:r>
              <a:rPr lang="en"/>
              <a:t>The objects we will cover are mostly those that are either used for basic math (integers, floating point numbers), those used for logical operations and decision making (booleans, which are true or false values), various structures for holding different kinds of data (tuples, sets, lists, and dictionaries are all different organizational structures); or they are designed for holding text (strings). We’ll go over these slowly over the course of several weeks learning one or a few at a time as needed.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54d96d02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54d96d0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we’re going to briefly introduce just two types of data - both different types that represent numbers.</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type we will talk about is an integer, commonly called an “int”. And the second is a floating point number, or a “float”.</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start with these because mathematical operations in Python are pretty straightforward and intuitive if you’ve done any basic math before. This will let us get started without introducing any of the more complex topics right off the bat. I know for some of you math may not be that exciting or seem very security related, but this is the softest way for us to get started in Python by using knowledge you already have.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e54d96d02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e54d96d02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 allows you to print out the type of any object you pass into it. This is a type of code called a function that we’ll learn about in more detail later. For now, just know that if you put “type” in your interpreter and then parentheses after it with an object inside them, your interpreter will tell you what the type of the object 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b0d8747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b0d874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check if an item is of a specific type using the function isinstance. This will check if an object (the first item in the parenthesis) is of a specific type (the second item in the parentheses, separated by a comma). You will need to use the python reserved keyword for each type (see the table where we introduced each type; for integers, this is </a:t>
            </a:r>
            <a:r>
              <a:rPr lang="en" b="1"/>
              <a:t>int</a:t>
            </a:r>
            <a:r>
              <a:rPr lang="en"/>
              <a:t> and for floats it is </a:t>
            </a:r>
            <a:r>
              <a:rPr lang="en" b="1"/>
              <a:t>float</a:t>
            </a: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d5248280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d524828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ed5248280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ed5248280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fca6de403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fca6de403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some quick reminders before we get into things, today we’re going to have your first practice quiz and your practice homework is due.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fca6de403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fca6de403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CFE2F3"/>
                </a:highlight>
                <a:latin typeface="Pacifico"/>
                <a:ea typeface="Pacifico"/>
                <a:cs typeface="Pacifico"/>
                <a:sym typeface="Pacifico"/>
              </a:rPr>
              <a:t>Integers</a:t>
            </a:r>
            <a:endParaRPr>
              <a:solidFill>
                <a:schemeClr val="dk1"/>
              </a:solidFill>
              <a:highlight>
                <a:srgbClr val="CFE2F3"/>
              </a:highlight>
              <a:latin typeface="Pacifico"/>
              <a:ea typeface="Pacifico"/>
              <a:cs typeface="Pacifico"/>
              <a:sym typeface="Pacifico"/>
            </a:endParaRPr>
          </a:p>
          <a:p>
            <a:pPr marL="0" lvl="0" indent="0" algn="l" rtl="0">
              <a:spcBef>
                <a:spcPts val="0"/>
              </a:spcBef>
              <a:spcAft>
                <a:spcPts val="0"/>
              </a:spcAft>
              <a:buNone/>
            </a:pPr>
            <a:endParaRPr>
              <a:solidFill>
                <a:schemeClr val="dk1"/>
              </a:solidFill>
              <a:highlight>
                <a:srgbClr val="CFE2F3"/>
              </a:highlight>
              <a:latin typeface="Pacifico"/>
              <a:ea typeface="Pacifico"/>
              <a:cs typeface="Pacifico"/>
              <a:sym typeface="Pacifico"/>
            </a:endParaRPr>
          </a:p>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Python, an integer is a “whole number”, a numeric value with no decimal precision. Integers can be positive, negative, or zero but they must be whole.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To declare an integer, you merely need to set that integer equal to any whole number. There is no other syntax that identifies an integer - just the whole number.</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highlight>
                  <a:srgbClr val="CFE2F3"/>
                </a:highlight>
                <a:latin typeface="Pacifico"/>
                <a:ea typeface="Pacifico"/>
                <a:cs typeface="Pacifico"/>
                <a:sym typeface="Pacifico"/>
              </a:rPr>
              <a:t>Floats</a:t>
            </a:r>
            <a:endParaRPr>
              <a:solidFill>
                <a:schemeClr val="dk1"/>
              </a:solidFill>
              <a:highlight>
                <a:srgbClr val="CFE2F3"/>
              </a:highlight>
              <a:latin typeface="Pacifico"/>
              <a:ea typeface="Pacifico"/>
              <a:cs typeface="Pacifico"/>
              <a:sym typeface="Pacifico"/>
            </a:endParaRPr>
          </a:p>
          <a:p>
            <a:pPr marL="0" lvl="0" indent="0" algn="l" rtl="0">
              <a:spcBef>
                <a:spcPts val="0"/>
              </a:spcBef>
              <a:spcAft>
                <a:spcPts val="0"/>
              </a:spcAft>
              <a:buNone/>
            </a:pPr>
            <a:endParaRPr>
              <a:solidFill>
                <a:schemeClr val="dk1"/>
              </a:solidFill>
              <a:highlight>
                <a:srgbClr val="CFE2F3"/>
              </a:highlight>
              <a:latin typeface="Pacifico"/>
              <a:ea typeface="Pacifico"/>
              <a:cs typeface="Pacifico"/>
              <a:sym typeface="Pacifico"/>
            </a:endParaRPr>
          </a:p>
          <a:p>
            <a:pPr marL="0" lvl="0" indent="0" algn="l" rtl="0">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Floats, or floating point numbers, are numbers with decimal precision. They may be positive, negative, or zero - so long as the decimal point is specified.</a:t>
            </a:r>
            <a:endParaRPr>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highlight>
                <a:srgbClr val="CFE2F3"/>
              </a:highlight>
              <a:latin typeface="Pacifico"/>
              <a:ea typeface="Pacifico"/>
              <a:cs typeface="Pacifico"/>
              <a:sym typeface="Pacifico"/>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fca6de403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fca6de403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53be955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53be955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Guido van Rossum is the creator of Python. In his introduction to the language as well as in the Zen of Python they talk about how punctuation works in Python and how it intersects with functionality and readability.</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i="1">
                <a:solidFill>
                  <a:schemeClr val="dk1"/>
                </a:solidFill>
                <a:latin typeface="Times New Roman"/>
                <a:ea typeface="Times New Roman"/>
                <a:cs typeface="Times New Roman"/>
                <a:sym typeface="Times New Roman"/>
              </a:rPr>
              <a:t>“Yet another contribution to Python's readability is the choice to use punctuation mostly in a conservative, conventional manner. Most operator symbols are familiar to anyone with even a vague recollection of high school math, and no new meanings have to be learned for comic strip curse characters like @&amp;$!.”</a:t>
            </a:r>
            <a:endParaRPr sz="12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In Python, there are many different operators. We’re not going to talk about them all today - but we are going to talk about those commonly used in math. Let’s get into it!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53be955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53be955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shows some of the available mathematical operators that work on numeric data types in Python. These should all be fairly familiar to you from mathematics. The more unique ones that you may not be familiar with include modulo (“mod”), which gets the remainder that’s left over from a division operations (e.g. 3%2 is 1), floor division (which rounds down), exponentiation (which is NOT written with a carrot key; the item on the left is taken to the power of the item to the right, e.g. 5**2 is 5^2) and equality, which checks if two items are equal to one another. </a:t>
            </a:r>
            <a:endParaRPr/>
          </a:p>
          <a:p>
            <a:pPr marL="0" lvl="0" indent="0" algn="l" rtl="0">
              <a:spcBef>
                <a:spcPts val="0"/>
              </a:spcBef>
              <a:spcAft>
                <a:spcPts val="0"/>
              </a:spcAft>
              <a:buNone/>
            </a:pPr>
            <a:endParaRPr/>
          </a:p>
          <a:p>
            <a:pPr marL="0" lvl="0" indent="0" algn="l" rtl="0">
              <a:spcBef>
                <a:spcPts val="0"/>
              </a:spcBef>
              <a:spcAft>
                <a:spcPts val="0"/>
              </a:spcAft>
              <a:buNone/>
            </a:pPr>
            <a:r>
              <a:rPr lang="en"/>
              <a:t>Let’s do a couple of mathematical operations as a test. Feel free to calculate these yourself, but I also recommend testing at least some of them in your interpreter (notebook) so that you can get used to seeing output.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54d96d02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54d96d02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shows some of the available mathematical operators that work on numeric data types in Python. These should all be fairly familiar to you from mathematics. The more unique ones that you may not be familiar with include modulo (“mod”), which gets the remainder that’s left over from a division operations (e.g. 3%2 is 1), floor division (which rounds down), exponentiation (which is NOT written with a carrot key; the item on the left is taken to the power of the item to the right, e.g. 5**2 is 5^2) and equality, which checks if two items are equal to one another. </a:t>
            </a:r>
            <a:endParaRPr/>
          </a:p>
          <a:p>
            <a:pPr marL="0" lvl="0" indent="0" algn="l" rtl="0">
              <a:spcBef>
                <a:spcPts val="0"/>
              </a:spcBef>
              <a:spcAft>
                <a:spcPts val="0"/>
              </a:spcAft>
              <a:buNone/>
            </a:pPr>
            <a:endParaRPr/>
          </a:p>
          <a:p>
            <a:pPr marL="0" lvl="0" indent="0" algn="l" rtl="0">
              <a:spcBef>
                <a:spcPts val="0"/>
              </a:spcBef>
              <a:spcAft>
                <a:spcPts val="0"/>
              </a:spcAft>
              <a:buNone/>
            </a:pPr>
            <a:r>
              <a:rPr lang="en"/>
              <a:t>Let’s do a couple of mathematical operations as a test. Feel free to calculate these yourself, but I also recommend testing at least some of them in your interpreter (notebook) so that you can get used to seeing output.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fca6de403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fca6de403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we do have two very similar data types that are often interchangeable, you might be wondering if there is a way to change the type of data you’re working with. Rest assured, there is. Conversion is the process of changing data from one type to another for a give operation.</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two kinds of conversion in python: implicit and explicit.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fca6de403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fca6de403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da603da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da603da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da603dae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da603dae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864172d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864172d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fca6de403_1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fca6de403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week you’ll have your first graded homework assignment due. So please be prepared and feel free to come to office hours for assistance on the homework or for additional practice on the material we went over in class.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da603dae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da603dae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This has been a lot of seemingly inconsequential math. Everyone is probably ready for a break. I promise the concepts we’re talking about here - the idea that data has types, certain types of operations work with certain types of data, and the concept of changing from one type to another - these will be really useful in this class. It’s a bit boring because we’re trying to start with just a couple of very simple and similar types - but hopefully you’re all hanging in there. I promise working with Python in security is exciting but we’d rather the first couple sessions are boring than completely confusing. Get a stretch, get something to drink, and we will reconvene to dive into the security topic for today.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ac2a099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ac2a099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ac2a099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ac2a099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Spying is as old as civilization itself with records existing of the role of spies in the military efforts of Ancient Egypt, Greece, Rome, and China some of the ancient empires to have left detailed records of their military strategies. Knowledge has always been power and while the role of the spy has remained constant throughout the centuries, the means by which agents can steal, learn and acquire secrets has been transformed. The longstanding and oft popularly depicted form of spying is what we now call human intelligence collection (or humint). </a:t>
            </a:r>
            <a:endParaRPr sz="12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Cyber espionage brings all of the aspects of traditional espionage to technology.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ac2a0994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ac2a0994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five main ways of collecting intelligence as defined by the US government; </a:t>
            </a:r>
            <a:r>
              <a:rPr lang="en">
                <a:solidFill>
                  <a:schemeClr val="dk1"/>
                </a:solidFill>
              </a:rPr>
              <a:t>these disciplines seek to group the types of data sources from which intelligence can be derived.</a:t>
            </a:r>
            <a:r>
              <a:rPr lang="en"/>
              <a:t> Four of the five are used as part of cyber espionage but not all of them are used as part of traditional espionage:</a:t>
            </a:r>
            <a:endParaRPr/>
          </a:p>
          <a:p>
            <a:pPr marL="457200" lvl="0" indent="-298450" algn="l" rtl="0">
              <a:spcBef>
                <a:spcPts val="0"/>
              </a:spcBef>
              <a:spcAft>
                <a:spcPts val="0"/>
              </a:spcAft>
              <a:buSzPts val="1100"/>
              <a:buAutoNum type="arabicPeriod"/>
            </a:pPr>
            <a:r>
              <a:rPr lang="en"/>
              <a:t>Human intelligence (HUMINT)</a:t>
            </a:r>
            <a:endParaRPr/>
          </a:p>
          <a:p>
            <a:pPr marL="457200" lvl="0" indent="-298450" algn="l" rtl="0">
              <a:spcBef>
                <a:spcPts val="0"/>
              </a:spcBef>
              <a:spcAft>
                <a:spcPts val="0"/>
              </a:spcAft>
              <a:buSzPts val="1100"/>
              <a:buAutoNum type="arabicPeriod"/>
            </a:pPr>
            <a:r>
              <a:rPr lang="en"/>
              <a:t>Signals intelligence (SIGINT)</a:t>
            </a:r>
            <a:endParaRPr/>
          </a:p>
          <a:p>
            <a:pPr marL="457200" lvl="0" indent="-298450" algn="l" rtl="0">
              <a:spcBef>
                <a:spcPts val="0"/>
              </a:spcBef>
              <a:spcAft>
                <a:spcPts val="0"/>
              </a:spcAft>
              <a:buSzPts val="1100"/>
              <a:buAutoNum type="arabicPeriod"/>
            </a:pPr>
            <a:r>
              <a:rPr lang="en"/>
              <a:t>Imagery Intelligence (IMINT)</a:t>
            </a:r>
            <a:endParaRPr/>
          </a:p>
          <a:p>
            <a:pPr marL="457200" lvl="0" indent="-298450" algn="l" rtl="0">
              <a:spcBef>
                <a:spcPts val="0"/>
              </a:spcBef>
              <a:spcAft>
                <a:spcPts val="0"/>
              </a:spcAft>
              <a:buSzPts val="1100"/>
              <a:buAutoNum type="arabicPeriod"/>
            </a:pPr>
            <a:r>
              <a:rPr lang="en"/>
              <a:t>Open Source Intelligence (OSINT)</a:t>
            </a:r>
            <a:endParaRPr/>
          </a:p>
          <a:p>
            <a:pPr marL="457200" lvl="0" indent="-298450" algn="l" rtl="0">
              <a:spcBef>
                <a:spcPts val="0"/>
              </a:spcBef>
              <a:spcAft>
                <a:spcPts val="0"/>
              </a:spcAft>
              <a:buSzPts val="1100"/>
              <a:buAutoNum type="arabicPeriod"/>
            </a:pPr>
            <a:r>
              <a:rPr lang="en"/>
              <a:t>[For the curious the fifth is MASINT]</a:t>
            </a:r>
            <a:endParaRPr/>
          </a:p>
          <a:p>
            <a:pPr marL="0" lvl="0" indent="0" algn="l" rtl="0">
              <a:spcBef>
                <a:spcPts val="0"/>
              </a:spcBef>
              <a:spcAft>
                <a:spcPts val="0"/>
              </a:spcAft>
              <a:buNone/>
            </a:pPr>
            <a:endParaRPr/>
          </a:p>
          <a:p>
            <a:pPr marL="0" lvl="0" indent="0" algn="l" rtl="0">
              <a:spcBef>
                <a:spcPts val="0"/>
              </a:spcBef>
              <a:spcAft>
                <a:spcPts val="0"/>
              </a:spcAft>
              <a:buNone/>
            </a:pPr>
            <a:r>
              <a:rPr lang="en"/>
              <a:t>HUMINT of course is the collection of information from human sources. In cyber espionage this looks like a spy messaging with someone on Tinder, WhatsApp, Twitter DMs, etc and extracting personal information about them. </a:t>
            </a:r>
            <a:endParaRPr/>
          </a:p>
          <a:p>
            <a:pPr marL="0" lvl="0" indent="0" algn="l" rtl="0">
              <a:spcBef>
                <a:spcPts val="0"/>
              </a:spcBef>
              <a:spcAft>
                <a:spcPts val="0"/>
              </a:spcAft>
              <a:buNone/>
            </a:pPr>
            <a:endParaRPr/>
          </a:p>
          <a:p>
            <a:pPr marL="0" lvl="0" indent="0" algn="l" rtl="0">
              <a:spcBef>
                <a:spcPts val="0"/>
              </a:spcBef>
              <a:spcAft>
                <a:spcPts val="0"/>
              </a:spcAft>
              <a:buNone/>
            </a:pPr>
            <a:r>
              <a:rPr lang="en"/>
              <a:t>SIGINT refers to the collection of electronic transmissions which can then be read or interpreted to obtain information. This the interception of phone calls or text messages. </a:t>
            </a:r>
            <a:endParaRPr/>
          </a:p>
          <a:p>
            <a:pPr marL="0" lvl="0" indent="0" algn="l" rtl="0">
              <a:spcBef>
                <a:spcPts val="0"/>
              </a:spcBef>
              <a:spcAft>
                <a:spcPts val="0"/>
              </a:spcAft>
              <a:buNone/>
            </a:pPr>
            <a:endParaRPr/>
          </a:p>
          <a:p>
            <a:pPr marL="0" lvl="0" indent="0" algn="l" rtl="0">
              <a:spcBef>
                <a:spcPts val="0"/>
              </a:spcBef>
              <a:spcAft>
                <a:spcPts val="0"/>
              </a:spcAft>
              <a:buNone/>
            </a:pPr>
            <a:r>
              <a:rPr lang="en"/>
              <a:t>IMINT is the use of images as part of intelligence and with the absolute explosion of digital imagery over the past few decades this continues to gain traction as a critical component of cyber espionage analysis. For example if you have a single profile photo of an individual whom you believe to be associated with a malware development company you might use this photo to do something called a reverse image search to try to figure out where that person appears in other photos on the internet. This could lead you to conference photos, a company’s employee photo roster, etc which might give you additional info about whether or not this person is connected to the company you suspect they are involved with.</a:t>
            </a:r>
            <a:endParaRPr/>
          </a:p>
          <a:p>
            <a:pPr marL="0" lvl="0" indent="0" algn="l" rtl="0">
              <a:spcBef>
                <a:spcPts val="0"/>
              </a:spcBef>
              <a:spcAft>
                <a:spcPts val="0"/>
              </a:spcAft>
              <a:buNone/>
            </a:pPr>
            <a:endParaRPr/>
          </a:p>
          <a:p>
            <a:pPr marL="0" lvl="0" indent="0" algn="l" rtl="0">
              <a:spcBef>
                <a:spcPts val="0"/>
              </a:spcBef>
              <a:spcAft>
                <a:spcPts val="0"/>
              </a:spcAft>
              <a:buNone/>
            </a:pPr>
            <a:r>
              <a:rPr lang="en"/>
              <a:t>OSINT is </a:t>
            </a:r>
            <a:r>
              <a:rPr lang="en">
                <a:solidFill>
                  <a:schemeClr val="dk1"/>
                </a:solidFill>
                <a:highlight>
                  <a:schemeClr val="lt1"/>
                </a:highlight>
              </a:rPr>
              <a:t>analysis of information </a:t>
            </a:r>
            <a:r>
              <a:rPr lang="en">
                <a:solidFill>
                  <a:schemeClr val="dk1"/>
                </a:solidFill>
                <a:highlight>
                  <a:srgbClr val="F7F7F7"/>
                </a:highlight>
              </a:rPr>
              <a:t>that is available to the general public. </a:t>
            </a:r>
            <a:r>
              <a:rPr lang="en">
                <a:solidFill>
                  <a:schemeClr val="dk1"/>
                </a:solidFill>
                <a:highlight>
                  <a:schemeClr val="lt1"/>
                </a:highlight>
              </a:rPr>
              <a:t>If any specialist skills, tools, techniques, or access are required to access a piece of information, it isn’t considered open source.</a:t>
            </a:r>
            <a:endParaRPr>
              <a:solidFill>
                <a:schemeClr val="dk1"/>
              </a:solidFill>
              <a:highlight>
                <a:schemeClr val="lt1"/>
              </a:highlight>
            </a:endParaRPr>
          </a:p>
          <a:p>
            <a:pPr marL="0" lvl="0" indent="0" algn="l" rtl="0">
              <a:spcBef>
                <a:spcPts val="0"/>
              </a:spcBef>
              <a:spcAft>
                <a:spcPts val="0"/>
              </a:spcAft>
              <a:buNone/>
            </a:pPr>
            <a:endParaRPr>
              <a:solidFill>
                <a:schemeClr val="dk1"/>
              </a:solidFill>
              <a:highlight>
                <a:schemeClr val="lt1"/>
              </a:highlight>
            </a:endParaRPr>
          </a:p>
          <a:p>
            <a:pPr marL="0" lvl="0" indent="0" algn="l" rtl="0">
              <a:spcBef>
                <a:spcPts val="0"/>
              </a:spcBef>
              <a:spcAft>
                <a:spcPts val="0"/>
              </a:spcAft>
              <a:buNone/>
            </a:pPr>
            <a:r>
              <a:rPr lang="en">
                <a:solidFill>
                  <a:schemeClr val="dk1"/>
                </a:solidFill>
                <a:highlight>
                  <a:schemeClr val="lt1"/>
                </a:highlight>
              </a:rPr>
              <a:t>The discipline of cyber espionage and counter-espionage (by which I really mean counter cyber espionage) combines all of these data sources!</a:t>
            </a:r>
            <a:endParaRPr>
              <a:solidFill>
                <a:schemeClr val="dk1"/>
              </a:solidFill>
              <a:highlight>
                <a:schemeClr val="lt1"/>
              </a:highlight>
            </a:endParaRPr>
          </a:p>
          <a:p>
            <a:pPr marL="0" lvl="0" indent="0" algn="l" rtl="0">
              <a:spcBef>
                <a:spcPts val="0"/>
              </a:spcBef>
              <a:spcAft>
                <a:spcPts val="0"/>
              </a:spcAft>
              <a:buNone/>
            </a:pPr>
            <a:br>
              <a:rPr lang="en">
                <a:solidFill>
                  <a:schemeClr val="dk1"/>
                </a:solidFill>
                <a:highlight>
                  <a:schemeClr val="lt1"/>
                </a:highlight>
              </a:rPr>
            </a:b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ac2a0994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ac2a0994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Generally speaking entities who conduct espionage are those who have a deep and ongoing need for information which will give them an advantage in power contests. Typically, although not exclusively, nation-states are the actors with these motivations.  However, terrorist organizations for example may fall under this same definition while not being actually in power at the nation-state level.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There are other entities in the cyber espionage ecosystem who may support APT actors but not themselves be considered APTs. For example many government use contractors to augment their staff and while organizations such as those may become part of your investigation if they weren’t hired by the government it is assumed that they would move on to other work and therefore while they may be part of an APT’s operation they are not themselves an APT actor. Similarly, there are companies who sell tools to governments for use in their operations and those companies fall into an interesting gray space where they are themselves independent targets of investigation they play a complex role in the ecosystem and, again, are not generally viewed as APTs since they themselves are not using the malware they develop to target others.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While both APTs and hacktivisits, for example, may share some characteristics in common such as deeply rooted motiviations which are politically aligned the they are distinct in that the APT actor will typically be better funded and have a higher level of sophistication in their attacks. For each of the groups listed on this screen you can think through where they diverge from APTs in either motivation, funding, or sophistication.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Obtaining access and information (aka espionage) are common objectives however it is possible for APT actors to have other objectives such as financial motivation if that goal is tied to their nation state’s interest. For example, due to sanctions restrictions DPRK has a clear need to acquire substantial funding to maintain their nation state. For this reason it is common for DPRK APTs to have a financial motivation. However, this is a less common motivation because most nation states do not like to peg their gdp to cyber crime.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ac2a0994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ac2a0994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field of cyber espionage we call the actors who conduct cyber espionage advanced persistent threat actors or APTs. The core aspects of the definition of who is considered an APT is that they are sophisticated, well funded, and have deep motivation to achieve their ends.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ae80f3d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ae80f3d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different frameworks for understanding the steps that APT actors use to conduct an attack. Two common frameworks are the Lockheed Killchain and the Mitre Att&amp;ck Framework. We know that you have likely covered these in other courses so we aren’t going to get too deep on these but it is worth looking through the ATT&amp;CK Matrix at the enumerated set of tactics which can be used at each phase of an attack. At a high level some of the tactics which are common to see in cyber espionage attacks are: </a:t>
            </a:r>
            <a:endParaRPr/>
          </a:p>
          <a:p>
            <a:pPr marL="457200" lvl="0" indent="-298450" algn="l" rtl="0">
              <a:spcBef>
                <a:spcPts val="0"/>
              </a:spcBef>
              <a:spcAft>
                <a:spcPts val="0"/>
              </a:spcAft>
              <a:buSzPts val="1100"/>
              <a:buChar char="-"/>
            </a:pPr>
            <a:r>
              <a:rPr lang="en"/>
              <a:t>Reconnaissance which can take many forms from viewing the target’s social media profiles, to engaging with them directly via chat services to get information out of them. </a:t>
            </a:r>
            <a:endParaRPr/>
          </a:p>
          <a:p>
            <a:pPr marL="457200" lvl="0" indent="-298450" algn="l" rtl="0">
              <a:spcBef>
                <a:spcPts val="0"/>
              </a:spcBef>
              <a:spcAft>
                <a:spcPts val="0"/>
              </a:spcAft>
              <a:buSzPts val="1100"/>
              <a:buChar char="-"/>
            </a:pPr>
            <a:r>
              <a:rPr lang="en"/>
              <a:t>Account compromise is another common and important tactic</a:t>
            </a:r>
            <a:endParaRPr/>
          </a:p>
          <a:p>
            <a:pPr marL="457200" lvl="0" indent="-298450" algn="l" rtl="0">
              <a:spcBef>
                <a:spcPts val="0"/>
              </a:spcBef>
              <a:spcAft>
                <a:spcPts val="0"/>
              </a:spcAft>
              <a:buSzPts val="1100"/>
              <a:buChar char="-"/>
            </a:pPr>
            <a:r>
              <a:rPr lang="en"/>
              <a:t>Finally, malware delivery and exploitation! This is critical. While malware can be used in the ecrime context as well it is a hallmark of cyber espionage operations.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ac2a0994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ac2a0994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when analysts and organizations are tracking and sharing information to ensure that everyone in the industry is talking about the same things so we have to give APTs names. Each organization who tracks this activity will need some way to group and reference the activity they believe is clustered together and so it is common for each organization to give a particular activity set their own name. Many organizations use the naming convention adjective + unique country identifier. However, others will use a numbering system such as referencing the actors by APT 1 - 100.</a:t>
            </a:r>
            <a:endParaRPr/>
          </a:p>
          <a:p>
            <a:pPr marL="0" lvl="0" indent="0" algn="l" rtl="0">
              <a:spcBef>
                <a:spcPts val="0"/>
              </a:spcBef>
              <a:spcAft>
                <a:spcPts val="0"/>
              </a:spcAft>
              <a:buNone/>
            </a:pPr>
            <a:endParaRPr/>
          </a:p>
          <a:p>
            <a:pPr marL="0" lvl="0" indent="0" algn="l" rtl="0">
              <a:spcBef>
                <a:spcPts val="0"/>
              </a:spcBef>
              <a:spcAft>
                <a:spcPts val="0"/>
              </a:spcAft>
              <a:buNone/>
            </a:pPr>
            <a:r>
              <a:rPr lang="en"/>
              <a:t>Government agencies who track this activity give actors names, however, they are not in the business of sharing this information publicly. However, private sector cyber threat intelligence firms are literally in the business of selling this information for profit and sharing this information publicly for credibility. Therefore, the names the most successful private sector organizations use tend to have the most traction. Most notably FireEye uses the convention APT# so if you hear someone reference APT15 you know that this is meant to reference the FireEye naming of the actor. Whereas, CrowdStrike uses the convention [word] + unique country identifier so Vixen Panda.  </a:t>
            </a:r>
            <a:endParaRPr/>
          </a:p>
          <a:p>
            <a:pPr marL="0" lvl="0" indent="0" algn="l" rtl="0">
              <a:spcBef>
                <a:spcPts val="0"/>
              </a:spcBef>
              <a:spcAft>
                <a:spcPts val="0"/>
              </a:spcAft>
              <a:buNone/>
            </a:pPr>
            <a:endParaRPr/>
          </a:p>
          <a:p>
            <a:pPr marL="0" lvl="0" indent="0" algn="l" rtl="0">
              <a:spcBef>
                <a:spcPts val="0"/>
              </a:spcBef>
              <a:spcAft>
                <a:spcPts val="0"/>
              </a:spcAft>
              <a:buNone/>
            </a:pPr>
            <a:r>
              <a:rPr lang="en"/>
              <a:t>The screenshot on this slide is what we typically call a “Rosetta Stone” aka a guide to all of the different names that different orgs use to reference the same actors.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ac2a0994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ac2a0994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image is, of course, the Lockheed Killchain.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Each organization who tracks APTs will have slightly different visibility into the activity. By that I mean that if you are a telecomm company then your purview includes interactions like phone calls and text messages. Therefore, you may have insight into which phone numbers are being used to send text-based phishing messages by APT actors and to whom they are being sent. However, if you are Google you will have insight into what searches those APT actors are conducting and what phishing emails they are sending. Finally, if you are AWS you may have information on what cloud infrastructure they are using to host their malware. Based on the data you have access to you will have a different view into the activity set and that will bias your understanding of the actor.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is, therefore, possible that based on visibility two analysts could be tracking the same actor but have little hard technical evidence to connect the two cases. Or, the opposite, organizations could see overlap in their technical evidence and be tempted to call the cases the same activity set but could be wrong in doing so if they are missing key data which would indicate divergence.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ac2a0994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ac2a0994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threat analysts our job is to use the technical artifacts which are generated by APT actors to track the activity that they are conducting across the internet. The full definitions, such as the one on the slide, come from a forensic experience and assume that an IOC is connected to a breach or other form of malicious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However, analysts use the term a bit more broadly to mean any indicators associated with a particular activity set.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few indicators which are most commonly used in investigative work: IP addresses, domains, malware hashes, email addresses, phone numbers, etc.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fca6de403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fca6de403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we’ll have a q&amp;a to answer any questions from last week and then we’ll be doing the practice quiz. After that, we’ll start the lecture. We’ll cover a handful of topics with a break at 8 pm and we’ll wrap the class up around 9 pm.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ae80f3d52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ae80f3d5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start to work with IOCs it will be important for you to be able to recognize them and start to comfortably reference them in your work.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ae80f3d52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ae80f3d5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There are two ways to approach understanding IOCs. At the most basic you need to know how to recognize them and at least know the definition for what they are so for example you need to know what an IPv6 looks like and need to have some familiarity with the concept that an IP address represents a specific connection out to the internet.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The deeper approach is to start understanding how technology interconnects. For myself, I have found that it is not until I have learned how each technology came about and why they interconnect that I have been able to have facility with discussing and using each in investigations.</a:t>
            </a:r>
            <a:br>
              <a:rPr lang="en" dirty="0">
                <a:solidFill>
                  <a:schemeClr val="dk1"/>
                </a:solidFill>
              </a:rPr>
            </a:br>
            <a:br>
              <a:rPr lang="en" dirty="0">
                <a:solidFill>
                  <a:schemeClr val="dk1"/>
                </a:solidFill>
              </a:rPr>
            </a:br>
            <a:r>
              <a:rPr lang="en" dirty="0">
                <a:solidFill>
                  <a:schemeClr val="dk1"/>
                </a:solidFill>
              </a:rPr>
              <a:t>In this section I am going to go into some of that explanation; however, there is too much to fit into one session. So we are going to introduce some fundamentals and then we will come back to this lecture and complete it later in the course once we have more experience interacting with these types of data.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highlight>
                  <a:srgbClr val="FFFFFF"/>
                </a:highlight>
              </a:rPr>
              <a:t>As you are familiar with already models such as the kill chain and ATT&amp;CK frameworks there are many conceptual models in computing and cybersecurity which help us to visualize and understand how technology works. One such model is the </a:t>
            </a:r>
            <a:r>
              <a:rPr lang="en" sz="1050" dirty="0">
                <a:solidFill>
                  <a:srgbClr val="4D5156"/>
                </a:solidFill>
                <a:highlight>
                  <a:srgbClr val="FFFFFF"/>
                </a:highlight>
                <a:latin typeface="Roboto"/>
                <a:ea typeface="Roboto"/>
                <a:cs typeface="Roboto"/>
                <a:sym typeface="Roboto"/>
              </a:rPr>
              <a:t>Open Systems Interconnection model which is more commonly referred to as the OSI model. The OSI model is used to represent how computing systems communicate. The TCP/IP model is a simplified version of the OSI model and that’s what you see on this slide. </a:t>
            </a:r>
            <a:endParaRPr sz="1050" dirty="0">
              <a:solidFill>
                <a:srgbClr val="4D5156"/>
              </a:solidFill>
              <a:highlight>
                <a:srgbClr val="FFFFFF"/>
              </a:highlight>
              <a:latin typeface="Roboto"/>
              <a:ea typeface="Roboto"/>
              <a:cs typeface="Roboto"/>
              <a:sym typeface="Roboto"/>
            </a:endParaRPr>
          </a:p>
          <a:p>
            <a:pPr marL="0" lvl="0" indent="0" algn="l" rtl="0">
              <a:spcBef>
                <a:spcPts val="0"/>
              </a:spcBef>
              <a:spcAft>
                <a:spcPts val="0"/>
              </a:spcAft>
              <a:buNone/>
            </a:pPr>
            <a:endParaRPr dirty="0">
              <a:highlight>
                <a:srgbClr val="FFFFFF"/>
              </a:highlight>
            </a:endParaRPr>
          </a:p>
          <a:p>
            <a:pPr marL="0" lvl="0" indent="0" algn="l" rtl="0">
              <a:spcBef>
                <a:spcPts val="0"/>
              </a:spcBef>
              <a:spcAft>
                <a:spcPts val="0"/>
              </a:spcAft>
              <a:buNone/>
            </a:pPr>
            <a:r>
              <a:rPr lang="en" dirty="0"/>
              <a:t>TCP / IP was originally developed by the DOD. It illustrates the different layers of technology and processes which exist between the physical computer at the lowest level and a software application at the highest level.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 the slide I have broken this down into the model layer (physical, data link, network, transport, and application) and then mapped those to the type of technology which you can think of being key at that layer (cables, switches, packets, ports, and websites) and finally mapped those to the protocols which enable each layer to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Each of these protocols has an accompanying RFC, introduced a couple of slides ago, and you can go read the paper which explains how that protocol works to connect that layer to the layer above and below it.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Over the next few slides we are going to walk through a few of these layers to give you more detail on how they work.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Notes for students to read but not to say during class:</a:t>
            </a:r>
            <a:endParaRPr dirty="0"/>
          </a:p>
          <a:p>
            <a:pPr marL="0" lvl="0" indent="0" algn="l" rtl="0">
              <a:spcBef>
                <a:spcPts val="0"/>
              </a:spcBef>
              <a:spcAft>
                <a:spcPts val="0"/>
              </a:spcAft>
              <a:buNone/>
            </a:pPr>
            <a:r>
              <a:rPr lang="en" dirty="0"/>
              <a:t>Each of these layers is characterized by specific protocols which govern other interactions.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application layer are comprised of protocols such as HTTP for web browsing, SMTP and IMAP define how email delivery works, and FTP defines how file transfer works.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transport layer establishes some protocols which dictate which ports will listen for which types of data.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network layer is one which we are all very familiar with and which we are going to dive into deeply day which is IP.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data link and physical layers move data from device to device.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Memorizing this model isn’t important for investigative work but it is important to understand each of the components because those are the IOCs we were just learning about! </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ae80f3d52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eae80f3d5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ae80f3d52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ae80f3d5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device has a unique identifier. A Device ID is a string of numbers and letters that identifies every individual smartphone or tablet in the world. It is stored on the mobile device and can be retrieved by any app that is downloaded and installed. Apps typically retrieve the ID for identification when talking to server. </a:t>
            </a:r>
            <a:endParaRPr/>
          </a:p>
          <a:p>
            <a:pPr marL="0" lvl="0" indent="0" algn="l" rtl="0">
              <a:spcBef>
                <a:spcPts val="0"/>
              </a:spcBef>
              <a:spcAft>
                <a:spcPts val="0"/>
              </a:spcAft>
              <a:buNone/>
            </a:pPr>
            <a:endParaRPr/>
          </a:p>
          <a:p>
            <a:pPr marL="0" lvl="0" indent="0" algn="l" rtl="0">
              <a:spcBef>
                <a:spcPts val="0"/>
              </a:spcBef>
              <a:spcAft>
                <a:spcPts val="0"/>
              </a:spcAft>
              <a:buNone/>
            </a:pPr>
            <a:r>
              <a:rPr lang="en"/>
              <a:t>We are unlikely to interact with a lot of device IDs in this course because publicly available datasets do not generally have access to the specific devices which have been impacted by a particular attack. However, in a work environment you will commonly have this info and it is critical info to inform your understanding of the scope of impact.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ae80f3d52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ae80f3d52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up from the device to the data link layer...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ae80f3d52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ae80f3d5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here we have routers and switches. You can trace things like how many routers a given web request went through before reaching the destination. These are called hops. From an investigative perspective it can be important and interesting to see how a particular request is routed around the internet because, for example, we would expect that if I initiate a request from the White House to go to Google we would not expect it to route through, let’s say, Russian IP space. I’ve included some notes on the slides which walk you through how to run what’s called a trace route to see the connections your own computer makes to get you to the domain you are interested in.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For the curious you can see how many hops it takes for your request to go to a particular website from your computer and IP address. You will need to open the terminal (aka command line) on your computer. Then run what is called a trace route. Just type in tracert [space] [domain] and click [enter]. For example:</a:t>
            </a:r>
            <a:endParaRPr dirty="0"/>
          </a:p>
          <a:p>
            <a:pPr marL="0" lvl="0" indent="0" algn="l" rtl="0">
              <a:spcBef>
                <a:spcPts val="0"/>
              </a:spcBef>
              <a:spcAft>
                <a:spcPts val="0"/>
              </a:spcAft>
              <a:buNone/>
            </a:pPr>
            <a:r>
              <a:rPr lang="en" dirty="0"/>
              <a:t>tracert </a:t>
            </a:r>
            <a:r>
              <a:rPr lang="en" u="sng" dirty="0">
                <a:solidFill>
                  <a:schemeClr val="hlink"/>
                </a:solidFill>
                <a:hlinkClick r:id="rId3"/>
              </a:rPr>
              <a:t>www.google.com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will then see the exact connections your request makes to get you to google.com. You will be able to glean some interesting info from this. For example, I can see that my internet service provider (ISP) brings my request through 4 hops they own before it gets outside of their network. It is also interesting to see that from my home to google is 13 hops but from my house to facebook is 8.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then try your hand at researching the IP addresses (more detail on that in a few slides) to see what countries they are in. It would be pretty odd, for example, if I were to makea request from my home in DC for my request to route through, let’s say, a Russian IP address.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eae80f3d52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eae80f3d5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network layer is where we get to IP addresses!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eae80f3d52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eae80f3d52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rgbClr val="202122"/>
                </a:solidFill>
                <a:highlight>
                  <a:srgbClr val="FFFFFF"/>
                </a:highlight>
              </a:rPr>
              <a:t>Said in the most boring way possible, an IP address is a numerical label assigned to each device connected to a computer network that uses the Internet Protocol for communication. Said more simply an IP address is another unique identifier which identifies each device’s unique connection to the internet or to an intranet. </a:t>
            </a:r>
            <a:endParaRPr sz="1050" dirty="0">
              <a:solidFill>
                <a:srgbClr val="202122"/>
              </a:solidFill>
              <a:highlight>
                <a:srgbClr val="FFFFFF"/>
              </a:highlight>
            </a:endParaRPr>
          </a:p>
          <a:p>
            <a:pPr marL="0" lvl="0" indent="0" algn="l" rtl="0">
              <a:spcBef>
                <a:spcPts val="0"/>
              </a:spcBef>
              <a:spcAft>
                <a:spcPts val="0"/>
              </a:spcAft>
              <a:buNone/>
            </a:pPr>
            <a:endParaRPr sz="1050" dirty="0">
              <a:solidFill>
                <a:srgbClr val="202122"/>
              </a:solidFill>
              <a:highlight>
                <a:srgbClr val="FFFFFF"/>
              </a:highlight>
            </a:endParaRPr>
          </a:p>
          <a:p>
            <a:pPr marL="0" lvl="0" indent="0" algn="l" rtl="0">
              <a:spcBef>
                <a:spcPts val="0"/>
              </a:spcBef>
              <a:spcAft>
                <a:spcPts val="0"/>
              </a:spcAft>
              <a:buNone/>
            </a:pPr>
            <a:r>
              <a:rPr lang="en" sz="1050" dirty="0">
                <a:solidFill>
                  <a:srgbClr val="202122"/>
                </a:solidFill>
                <a:highlight>
                  <a:srgbClr val="FFFFFF"/>
                </a:highlight>
              </a:rPr>
              <a:t>While most IP addresses connect us out to the internet there are special IPs which as a security person you must be able to recognize. One of the most important ones to recognize off the jump is 127.0.0.1. This is an IP address which doesn’t go out to the internet but rather enables a device to access the network services specific to that device. The device is called localhost aka the device in your hand. Each device has its own local network running of services specific to that phone.</a:t>
            </a:r>
            <a:endParaRPr sz="1050" dirty="0">
              <a:solidFill>
                <a:srgbClr val="202122"/>
              </a:solidFill>
              <a:highlight>
                <a:srgbClr val="FFFFFF"/>
              </a:highlight>
            </a:endParaRPr>
          </a:p>
          <a:p>
            <a:pPr marL="0" lvl="0" indent="0" algn="l" rtl="0">
              <a:spcBef>
                <a:spcPts val="0"/>
              </a:spcBef>
              <a:spcAft>
                <a:spcPts val="0"/>
              </a:spcAft>
              <a:buNone/>
            </a:pPr>
            <a:endParaRPr sz="1050" dirty="0">
              <a:solidFill>
                <a:srgbClr val="202122"/>
              </a:solidFill>
              <a:highlight>
                <a:srgbClr val="FFFFFF"/>
              </a:highlight>
            </a:endParaRPr>
          </a:p>
          <a:p>
            <a:pPr marL="0" lvl="0" indent="0" algn="l" rtl="0">
              <a:spcBef>
                <a:spcPts val="0"/>
              </a:spcBef>
              <a:spcAft>
                <a:spcPts val="0"/>
              </a:spcAft>
              <a:buNone/>
            </a:pPr>
            <a:r>
              <a:rPr lang="en" sz="1050" dirty="0">
                <a:solidFill>
                  <a:srgbClr val="202122"/>
                </a:solidFill>
                <a:highlight>
                  <a:srgbClr val="FFFFFF"/>
                </a:highlight>
              </a:rPr>
              <a:t>But we are getting a bit ahead of ourselves as we need to explain in more detail what is going on with IP addresses. </a:t>
            </a:r>
            <a:endParaRPr sz="1050" dirty="0">
              <a:solidFill>
                <a:srgbClr val="202122"/>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ae80f3d52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eae80f3d5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IPv4 addresses are always four numbers separated by periods.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curiou</a:t>
            </a:r>
            <a:r>
              <a:rPr lang="en">
                <a:solidFill>
                  <a:schemeClr val="dk1"/>
                </a:solidFill>
              </a:rPr>
              <a:t>s - Each number is an octet meaning that each can be represented by a byte which is 8 bits...an octet. The highest decimal number which can be represented in one byte is 255. This means that the lowest possible IP address is 0.0.0.0 and the highest possible IP address is 255.255.255.255. If you see 464.172.999.88 you know that is not real.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range of possible IP addresses is called “IP space.”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eae80f3d52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eae80f3d52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aren’t going to dive into CIDR notation but know that if you see something like an IP address with a slash and a number that’s something called CIDR notation and it is an additional way to allocate IP space. You may hear someone verbally call an IP address by its CIDR range saying something like “It’s a slash 24.”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53be9553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53be955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questions about the class structure or how to use Deepnote?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ae80f3d52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ae80f3d5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IPv4 addresses likely looked familiar to you because they have been along longer and have been more commonly in use on the internet. However, the issue is that when Ipv4 was created there were between 4 and 5 billion allocatable addresses. When they created IPv4 they thought that would be sufficient for the world. But the explosion of devices in the world meant that ultimately we ran out. This is why they moved on to IPv6.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more IPv6 addresses available because they are longer. </a:t>
            </a:r>
            <a:endParaRPr/>
          </a:p>
          <a:p>
            <a:pPr marL="0" lvl="0" indent="0" algn="l" rtl="0">
              <a:spcBef>
                <a:spcPts val="0"/>
              </a:spcBef>
              <a:spcAft>
                <a:spcPts val="0"/>
              </a:spcAft>
              <a:buNone/>
            </a:pPr>
            <a:endParaRPr/>
          </a:p>
          <a:p>
            <a:pPr marL="0" lvl="0" indent="0" algn="l" rtl="0">
              <a:spcBef>
                <a:spcPts val="0"/>
              </a:spcBef>
              <a:spcAft>
                <a:spcPts val="0"/>
              </a:spcAft>
              <a:buNone/>
            </a:pPr>
            <a:r>
              <a:rPr lang="en"/>
              <a:t>It is pretty easy to tell them apart because IPv4 as we saw was comprised only of numbers whereas IPv6 can contain both letters and numbers.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curious - That’s because IPv6 addresses don’t use decimal numbers they use hexadecimal numbers. Hex numbers can be between 0-9 and between a-f. You have most likely interacted with Hex if you have ever chosen an RGB color, those are often referenced by their exact hex encoding.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ae80f3d52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eae80f3d52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so to state the obvious. IPv6 addresses are long and who wants to type all of that? No one. So there are some ways to shorten them. First, you can replace the first two hextets of all 0s with a double colon ::. But note that you can only replace the first one. After that what you can do is to replace all leading 0s by just dropping them. We won’t go into more detail here but just know that there are ways to shorten IPv6 addresses down and you should know that you are still looking at an IPv6 address.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eae80f3d52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eae80f3d52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eae80f3d52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eae80f3d5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Connections between computers are generally facilitated with a client-server architecture. What this means is that there are programs called servers that are running on computers that await connections from other programs, called clients. The client makes requests of the server, and the server sends responses. </a:t>
            </a:r>
            <a:endParaRPr/>
          </a:p>
          <a:p>
            <a:pPr marL="0" lvl="0" indent="0" algn="l" rtl="0">
              <a:spcBef>
                <a:spcPts val="0"/>
              </a:spcBef>
              <a:spcAft>
                <a:spcPts val="0"/>
              </a:spcAft>
              <a:buNone/>
            </a:pPr>
            <a:endParaRPr/>
          </a:p>
          <a:p>
            <a:pPr marL="0" lvl="0" indent="0" algn="l" rtl="0">
              <a:spcBef>
                <a:spcPts val="0"/>
              </a:spcBef>
              <a:spcAft>
                <a:spcPts val="0"/>
              </a:spcAft>
              <a:buNone/>
            </a:pPr>
            <a:r>
              <a:rPr lang="en"/>
              <a:t>When you fetch a webpage, for example, your computer’s web browser acts as your client. It sends a web request to a a program hosting the webpage - the server -  which serves you the site as a response to your request. The web browser then renders the data that the server provided to it for you to view.</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commonly think of this architecture with web requests, it actually happens in many other contexts as well.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eae80f3d52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eae80f3d5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2"/>
                </a:solidFill>
                <a:highlight>
                  <a:schemeClr val="lt1"/>
                </a:highlight>
              </a:rPr>
              <a:t>Hosting is an important component of investigative work and we are going to come back to this later in the course. </a:t>
            </a:r>
            <a:endParaRPr sz="1050">
              <a:solidFill>
                <a:srgbClr val="202122"/>
              </a:solidFill>
              <a:highlight>
                <a:schemeClr val="lt1"/>
              </a:highlight>
            </a:endParaRPr>
          </a:p>
          <a:p>
            <a:pPr marL="0" lvl="0" indent="0" algn="l" rtl="0">
              <a:spcBef>
                <a:spcPts val="0"/>
              </a:spcBef>
              <a:spcAft>
                <a:spcPts val="0"/>
              </a:spcAft>
              <a:buNone/>
            </a:pPr>
            <a:endParaRPr sz="1050">
              <a:solidFill>
                <a:srgbClr val="202122"/>
              </a:solidFill>
              <a:highlight>
                <a:schemeClr val="lt1"/>
              </a:highlight>
            </a:endParaRPr>
          </a:p>
          <a:p>
            <a:pPr marL="0" lvl="0" indent="0" algn="l" rtl="0">
              <a:spcBef>
                <a:spcPts val="0"/>
              </a:spcBef>
              <a:spcAft>
                <a:spcPts val="0"/>
              </a:spcAft>
              <a:buClr>
                <a:schemeClr val="dk1"/>
              </a:buClr>
              <a:buSzPts val="1100"/>
              <a:buFont typeface="Arial"/>
              <a:buNone/>
            </a:pPr>
            <a:r>
              <a:rPr lang="en" sz="1050">
                <a:solidFill>
                  <a:srgbClr val="202122"/>
                </a:solidFill>
                <a:highlight>
                  <a:schemeClr val="lt1"/>
                </a:highlight>
              </a:rPr>
              <a:t>Explain how they are used by attackers and in an investigative sense. </a:t>
            </a:r>
            <a:endParaRPr sz="1050">
              <a:solidFill>
                <a:srgbClr val="202122"/>
              </a:solidFill>
              <a:highlight>
                <a:schemeClr val="lt1"/>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eae80f3d52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eae80f3d5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any client-server architecture, web based or not, the endpoints of a connection between two processes are called </a:t>
            </a:r>
            <a:r>
              <a:rPr lang="en" i="1"/>
              <a:t>sockets</a:t>
            </a:r>
            <a:r>
              <a:rPr lang="en"/>
              <a:t>. The diagram on this slide, shamelessly stolen from a duke presentation that also shameless stole it from a CMU presentation (</a:t>
            </a:r>
            <a:r>
              <a:rPr lang="en" u="sng">
                <a:solidFill>
                  <a:schemeClr val="hlink"/>
                </a:solidFill>
                <a:hlinkClick r:id="rId3"/>
              </a:rPr>
              <a:t>https://users.cs.duke.edu/~chase/cps196/slides/sockets.pdf</a:t>
            </a:r>
            <a:r>
              <a:rPr lang="en"/>
              <a:t>), we see an example TCP request with a client and a server.</a:t>
            </a:r>
            <a:endParaRPr/>
          </a:p>
          <a:p>
            <a:pPr marL="0" lvl="0" indent="0" algn="l" rtl="0">
              <a:spcBef>
                <a:spcPts val="0"/>
              </a:spcBef>
              <a:spcAft>
                <a:spcPts val="0"/>
              </a:spcAft>
              <a:buNone/>
            </a:pPr>
            <a:endParaRPr/>
          </a:p>
          <a:p>
            <a:pPr marL="0" lvl="0" indent="0" algn="l" rtl="0">
              <a:spcBef>
                <a:spcPts val="0"/>
              </a:spcBef>
              <a:spcAft>
                <a:spcPts val="0"/>
              </a:spcAft>
              <a:buNone/>
            </a:pPr>
            <a:r>
              <a:rPr lang="en"/>
              <a:t>Our client, which is the computer on the left, is one of our endpoints for this TCP connection. The computer on the right is hosting our server. The software that handles the communication between these two endpoints are our sockets.</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for the two programs to talk to one another, there has to be an established protocol for how this is accomplished. Each program has an IP address that is used to identify it uniquely on the network.</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ae80f3d52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ae80f3d5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addition to its own address, each program needs a way to identify and talk to the right program on the other machine. This is done through ports. Ports are unique communication endpoints on each host. These unique endpoints are numbered (using 16-bit integers).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Each unique endpoint can be associated with a process. Some of these are determined ad-hoc by programs, and others have specific ports that are typically assigned for their specific process - some common examples you might be familiar with are things like http requests that usually come over port 80 whereas an https connection is made on port 443.</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server waits and listens to the socket for a client to make a connection request on its assigned port. If a connection is successfully made, the server will then open up different port so that it can continue to listen to the original socket for connection requests while supporting the new client.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eae80f3d52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eae80f3d5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this is a ton of low-level networking stuff in a Python course - why do we care?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we care about this architecture for a ton of reasons in security. For example certain ports are affiliated with certain common services. If you know the common ports, you can determine what services a server offers and guess at how the server is used. We often use this in investigations to determine what an attacker is doing.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Attackers will operate servers on the internet for various malicious purposes, such as hosting a phishing page, hosting malware, sending and receiving malicious instructions and data, and so on. When we find a server that we think belongs to an attacker, if we can figure out what ports it responds on, we can start to put together a picture of what that server is used for!</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ae80f3d52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ae80f3d52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 sz="1150">
                <a:solidFill>
                  <a:srgbClr val="333333"/>
                </a:solidFill>
              </a:rPr>
              <a:t>A computer port is a type of electronic, software- or programming-related docking point through which information flows from a program on your computer or to your computer from the Internet or another computer in a network.</a:t>
            </a:r>
            <a:endParaRPr sz="1150">
              <a:solidFill>
                <a:srgbClr val="333333"/>
              </a:solidFill>
            </a:endParaRPr>
          </a:p>
          <a:p>
            <a:pPr marL="0" lvl="0" indent="0" algn="l" rtl="0">
              <a:lnSpc>
                <a:spcPct val="115000"/>
              </a:lnSpc>
              <a:spcBef>
                <a:spcPts val="1100"/>
              </a:spcBef>
              <a:spcAft>
                <a:spcPts val="0"/>
              </a:spcAft>
              <a:buClr>
                <a:schemeClr val="dk1"/>
              </a:buClr>
              <a:buSzPts val="1100"/>
              <a:buFont typeface="Arial"/>
              <a:buNone/>
            </a:pPr>
            <a:r>
              <a:rPr lang="en" sz="1150">
                <a:solidFill>
                  <a:srgbClr val="333333"/>
                </a:solidFill>
              </a:rPr>
              <a:t>In computer terms, a computer or a program connects to somewhere or something else on the Internet via a port. </a:t>
            </a:r>
            <a:endParaRPr sz="1150">
              <a:solidFill>
                <a:srgbClr val="333333"/>
              </a:solidFill>
            </a:endParaRPr>
          </a:p>
          <a:p>
            <a:pPr marL="0" lvl="0" indent="0" algn="l" rtl="0">
              <a:lnSpc>
                <a:spcPct val="115000"/>
              </a:lnSpc>
              <a:spcBef>
                <a:spcPts val="1100"/>
              </a:spcBef>
              <a:spcAft>
                <a:spcPts val="0"/>
              </a:spcAft>
              <a:buNone/>
            </a:pPr>
            <a:r>
              <a:rPr lang="en" sz="1150">
                <a:solidFill>
                  <a:srgbClr val="333333"/>
                </a:solidFill>
              </a:rPr>
              <a:t>Ports are numbered for consistency and interoperability across devices. The most commonly used and best known ports are those numbered 0 to 1023 dedicated for Internet use, but they can extend far higher for specialized purposes. Each port set or range is assigned specialized jobs or functions, and that's generally all they do. Usually, all identical system services or functions use the same port numbers on the receiving servers.</a:t>
            </a:r>
            <a:endParaRPr sz="1150">
              <a:solidFill>
                <a:srgbClr val="333333"/>
              </a:solidFill>
            </a:endParaRPr>
          </a:p>
          <a:p>
            <a:pPr marL="0" lvl="0" indent="0" algn="l" rtl="0">
              <a:lnSpc>
                <a:spcPct val="115000"/>
              </a:lnSpc>
              <a:spcBef>
                <a:spcPts val="1100"/>
              </a:spcBef>
              <a:spcAft>
                <a:spcPts val="0"/>
              </a:spcAft>
              <a:buNone/>
            </a:pPr>
            <a:r>
              <a:rPr lang="en" sz="1150">
                <a:solidFill>
                  <a:srgbClr val="333333"/>
                </a:solidFill>
              </a:rPr>
              <a:t>The ports highlighted on the slide are some of the most common ports in use. The cannoncial port to know is port 80 which is used for HTTP traffic aka web traffic. </a:t>
            </a:r>
            <a:endParaRPr sz="1150">
              <a:solidFill>
                <a:srgbClr val="333333"/>
              </a:solidFill>
            </a:endParaRPr>
          </a:p>
          <a:p>
            <a:pPr marL="0" lvl="0" indent="0" algn="l" rtl="0">
              <a:lnSpc>
                <a:spcPct val="115000"/>
              </a:lnSpc>
              <a:spcBef>
                <a:spcPts val="1100"/>
              </a:spcBef>
              <a:spcAft>
                <a:spcPts val="0"/>
              </a:spcAft>
              <a:buClr>
                <a:schemeClr val="dk1"/>
              </a:buClr>
              <a:buSzPts val="1100"/>
              <a:buFont typeface="Arial"/>
              <a:buNone/>
            </a:pPr>
            <a:r>
              <a:rPr lang="en" sz="1150">
                <a:solidFill>
                  <a:srgbClr val="333333"/>
                </a:solidFill>
              </a:rPr>
              <a:t>From a security perspective it is important to know that you can open and close ports. Meaning that you can say either a port is or is not accepting that type of communication. If a particular protocol is deemed to be insecure and you don’t want your computer to ever accept that sort of traffic then you need to close those ports. For example, FTP isn’t secure so many businesses close ports 20 and 21 on all of their enterprise devices so that no one can exfiltrate data from the environment. </a:t>
            </a:r>
            <a:endParaRPr sz="1150">
              <a:solidFill>
                <a:srgbClr val="333333"/>
              </a:solidFill>
            </a:endParaRPr>
          </a:p>
          <a:p>
            <a:pPr marL="0" lvl="0" indent="0" algn="l" rtl="0">
              <a:spcBef>
                <a:spcPts val="110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eae80f3d52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eae80f3d5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fca6de403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fca6de403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We will send you the link to the quiz in the Zoom chat. </a:t>
            </a:r>
            <a:endParaRPr/>
          </a:p>
          <a:p>
            <a:pPr marL="0" lvl="0" indent="0" algn="l" rtl="0">
              <a:spcBef>
                <a:spcPts val="0"/>
              </a:spcBef>
              <a:spcAft>
                <a:spcPts val="0"/>
              </a:spcAft>
              <a:buNone/>
            </a:pPr>
            <a:r>
              <a:rPr lang="en" u="sng">
                <a:solidFill>
                  <a:schemeClr val="hlink"/>
                </a:solidFill>
                <a:hlinkClick r:id="rId3"/>
              </a:rPr>
              <a:t>https://forms.gle/24t1QvPV8TwGLZVG8</a:t>
            </a:r>
            <a:endParaRPr/>
          </a:p>
          <a:p>
            <a:pPr marL="0" lvl="0" indent="0" algn="l" rtl="0">
              <a:spcBef>
                <a:spcPts val="0"/>
              </a:spcBef>
              <a:spcAft>
                <a:spcPts val="0"/>
              </a:spcAft>
              <a:buNone/>
            </a:pPr>
            <a:endParaRPr/>
          </a:p>
          <a:p>
            <a:pPr marL="0" lvl="0" indent="0" algn="l" rtl="0">
              <a:spcBef>
                <a:spcPts val="0"/>
              </a:spcBef>
              <a:spcAft>
                <a:spcPts val="0"/>
              </a:spcAft>
              <a:buNone/>
            </a:pPr>
            <a:r>
              <a:rPr lang="en"/>
              <a:t>Two important reminders. When we hit the time limit we will announce that the quiz is over. We will then give you a few seconds to screenshot your work and then we will close the Google Form which means no additional answers will be accepted. Please please get your answers submitted prior to us closing the form. </a:t>
            </a:r>
            <a:endParaRPr/>
          </a:p>
          <a:p>
            <a:pPr marL="0" lvl="0" indent="0" algn="l" rtl="0">
              <a:spcBef>
                <a:spcPts val="0"/>
              </a:spcBef>
              <a:spcAft>
                <a:spcPts val="0"/>
              </a:spcAft>
              <a:buNone/>
            </a:pPr>
            <a:endParaRPr/>
          </a:p>
          <a:p>
            <a:pPr marL="0" lvl="0" indent="0" algn="l" rtl="0">
              <a:spcBef>
                <a:spcPts val="0"/>
              </a:spcBef>
              <a:spcAft>
                <a:spcPts val="0"/>
              </a:spcAft>
              <a:buNone/>
            </a:pPr>
            <a:r>
              <a:rPr lang="en"/>
              <a:t>The reason we ask you to screenshot or otherwise record your answers before you hit submit is because Google forms will drop your answers if your connection drops. Similarly, do not refresh the quiz during the quiz because that will delete your answers. The connection drops infrequently but the few times it happened last semester were a real pain for everyone involved.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eae80f3d52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eae80f3d52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talked about programs talking to one another over a series of ports as a means of communicating and transferring data. When we talk about web requests, specifically, this is exactly what is happening - your browser acts as the client and needs to request a resource from a given server. Now here’s the deal: you, as the human being using that browser, need to be able to tell the program where it is you want to go. And humans are not very good at remembering long series of digits. So, instead, we have a whole process by which we resolve human-readable addresses (domains) to their current numeric IP addresses.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ae80f3d52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ae80f3d52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Roboto"/>
                <a:ea typeface="Roboto"/>
                <a:cs typeface="Roboto"/>
                <a:sym typeface="Roboto"/>
              </a:rPr>
              <a:t>The Domain Name System (DNS) is the phonebook of the Internet. Humans access information online through domain names, like georgetown.edu or virustotal.com. As explained web browsers interact through Internet Protocol (IP) addresses. DNS translates domain names to IP addresses.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ae80f3d52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ae80f3d52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292929"/>
                </a:solidFill>
                <a:latin typeface="Roboto"/>
                <a:ea typeface="Roboto"/>
                <a:cs typeface="Roboto"/>
                <a:sym typeface="Roboto"/>
              </a:rPr>
              <a:t>Anyone can buy a domain name. To do so, you visit a domain name registrar, such as </a:t>
            </a:r>
            <a:r>
              <a:rPr lang="en" sz="1350" dirty="0">
                <a:solidFill>
                  <a:schemeClr val="hlink"/>
                </a:solidFill>
                <a:uFill>
                  <a:noFill/>
                </a:uFill>
                <a:latin typeface="Roboto"/>
                <a:ea typeface="Roboto"/>
                <a:cs typeface="Roboto"/>
                <a:sym typeface="Roboto"/>
                <a:hlinkClick r:id="rId3"/>
              </a:rPr>
              <a:t>A2</a:t>
            </a:r>
            <a:r>
              <a:rPr lang="en" sz="1350" dirty="0">
                <a:solidFill>
                  <a:srgbClr val="292929"/>
                </a:solidFill>
                <a:latin typeface="Roboto"/>
                <a:ea typeface="Roboto"/>
                <a:cs typeface="Roboto"/>
                <a:sym typeface="Roboto"/>
              </a:rPr>
              <a:t>, </a:t>
            </a:r>
            <a:r>
              <a:rPr lang="en" sz="1350" dirty="0">
                <a:solidFill>
                  <a:schemeClr val="hlink"/>
                </a:solidFill>
                <a:uFill>
                  <a:noFill/>
                </a:uFill>
                <a:latin typeface="Roboto"/>
                <a:ea typeface="Roboto"/>
                <a:cs typeface="Roboto"/>
                <a:sym typeface="Roboto"/>
                <a:hlinkClick r:id="rId4"/>
              </a:rPr>
              <a:t>GoDaddy</a:t>
            </a:r>
            <a:r>
              <a:rPr lang="en" sz="1350" dirty="0">
                <a:solidFill>
                  <a:srgbClr val="292929"/>
                </a:solidFill>
                <a:latin typeface="Roboto"/>
                <a:ea typeface="Roboto"/>
                <a:cs typeface="Roboto"/>
                <a:sym typeface="Roboto"/>
              </a:rPr>
              <a:t>, or </a:t>
            </a:r>
            <a:r>
              <a:rPr lang="en" sz="1350" dirty="0">
                <a:solidFill>
                  <a:schemeClr val="hlink"/>
                </a:solidFill>
                <a:uFill>
                  <a:noFill/>
                </a:uFill>
                <a:latin typeface="Roboto"/>
                <a:ea typeface="Roboto"/>
                <a:cs typeface="Roboto"/>
                <a:sym typeface="Roboto"/>
                <a:hlinkClick r:id="rId5"/>
              </a:rPr>
              <a:t>Namecheap</a:t>
            </a:r>
            <a:r>
              <a:rPr lang="en" sz="1350" dirty="0">
                <a:solidFill>
                  <a:srgbClr val="292929"/>
                </a:solidFill>
                <a:latin typeface="Roboto"/>
                <a:ea typeface="Roboto"/>
                <a:cs typeface="Roboto"/>
                <a:sym typeface="Roboto"/>
              </a:rPr>
              <a:t>, key in the domain you want to buy, and typically pay a fee. </a:t>
            </a:r>
            <a:r>
              <a:rPr lang="en" sz="1200" dirty="0">
                <a:solidFill>
                  <a:srgbClr val="202124"/>
                </a:solidFill>
                <a:highlight>
                  <a:srgbClr val="FFFFFF"/>
                </a:highlight>
                <a:latin typeface="Roboto"/>
                <a:ea typeface="Roboto"/>
                <a:cs typeface="Roboto"/>
                <a:sym typeface="Roboto"/>
              </a:rPr>
              <a:t>A domain name registrar is a business that handles the reservation of domain names as well as the assignment of IP addresses for those domain names. </a:t>
            </a: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350" dirty="0">
              <a:solidFill>
                <a:srgbClr val="292929"/>
              </a:solidFill>
              <a:latin typeface="Roboto"/>
              <a:ea typeface="Roboto"/>
              <a:cs typeface="Roboto"/>
              <a:sym typeface="Roboto"/>
            </a:endParaRPr>
          </a:p>
          <a:p>
            <a:pPr marL="0" lvl="0" indent="0" algn="l" rtl="0">
              <a:spcBef>
                <a:spcPts val="0"/>
              </a:spcBef>
              <a:spcAft>
                <a:spcPts val="0"/>
              </a:spcAft>
              <a:buNone/>
            </a:pPr>
            <a:r>
              <a:rPr lang="en" sz="1350" dirty="0">
                <a:solidFill>
                  <a:srgbClr val="292929"/>
                </a:solidFill>
                <a:latin typeface="Roboto"/>
                <a:ea typeface="Roboto"/>
                <a:cs typeface="Roboto"/>
                <a:sym typeface="Roboto"/>
              </a:rPr>
              <a:t>The suffix identifies the site as belonging to a specific top-level domain (TLD). There are numerous TLDs available for general purchase, for example .com, .edu, .net, and .org. The most popular of these by far is .com, which is supposed to indicate commercial sites, but in reality has come to include almost everything.</a:t>
            </a:r>
            <a:endParaRPr sz="1350" dirty="0">
              <a:solidFill>
                <a:srgbClr val="292929"/>
              </a:solidFill>
              <a:latin typeface="Roboto"/>
              <a:ea typeface="Roboto"/>
              <a:cs typeface="Roboto"/>
              <a:sym typeface="Roboto"/>
            </a:endParaRPr>
          </a:p>
          <a:p>
            <a:pPr marL="0" lvl="0" indent="0" algn="l" rtl="0">
              <a:spcBef>
                <a:spcPts val="0"/>
              </a:spcBef>
              <a:spcAft>
                <a:spcPts val="0"/>
              </a:spcAft>
              <a:buNone/>
            </a:pPr>
            <a:endParaRPr sz="1350" dirty="0">
              <a:solidFill>
                <a:srgbClr val="292929"/>
              </a:solidFill>
              <a:latin typeface="Roboto"/>
              <a:ea typeface="Roboto"/>
              <a:cs typeface="Roboto"/>
              <a:sym typeface="Roboto"/>
            </a:endParaRPr>
          </a:p>
          <a:p>
            <a:pPr marL="0" lvl="0" indent="0" algn="l" rtl="0">
              <a:spcBef>
                <a:spcPts val="0"/>
              </a:spcBef>
              <a:spcAft>
                <a:spcPts val="0"/>
              </a:spcAft>
              <a:buNone/>
            </a:pPr>
            <a:r>
              <a:rPr lang="en" sz="1350" dirty="0">
                <a:solidFill>
                  <a:srgbClr val="292929"/>
                </a:solidFill>
                <a:latin typeface="Roboto"/>
                <a:ea typeface="Roboto"/>
                <a:cs typeface="Roboto"/>
                <a:sym typeface="Roboto"/>
              </a:rPr>
              <a:t>An important thing to understand is that there can be many domains assigned to the same IP address. From an investigative perspective let’s say evil[.]com is registered using GoDaddy and GoDaddy assigns this to the same IP address as a local business named noelssandwichshop[.]com if you were to decide that everything coming from that IP address is bad then you would incorrectly be assuming that the sandwich shop is bad. </a:t>
            </a:r>
            <a:endParaRPr sz="1350" dirty="0">
              <a:solidFill>
                <a:srgbClr val="292929"/>
              </a:solidFill>
              <a:latin typeface="Roboto"/>
              <a:ea typeface="Roboto"/>
              <a:cs typeface="Roboto"/>
              <a:sym typeface="Roboto"/>
            </a:endParaRPr>
          </a:p>
          <a:p>
            <a:pPr marL="0" lvl="0" indent="0" algn="l" rtl="0">
              <a:spcBef>
                <a:spcPts val="0"/>
              </a:spcBef>
              <a:spcAft>
                <a:spcPts val="0"/>
              </a:spcAft>
              <a:buNone/>
            </a:pPr>
            <a:endParaRPr sz="1350" dirty="0">
              <a:solidFill>
                <a:srgbClr val="292929"/>
              </a:solidFill>
              <a:latin typeface="Roboto"/>
              <a:ea typeface="Roboto"/>
              <a:cs typeface="Roboto"/>
              <a:sym typeface="Roboto"/>
            </a:endParaRPr>
          </a:p>
          <a:p>
            <a:pPr marL="0" lvl="0" indent="0" algn="l" rtl="0">
              <a:spcBef>
                <a:spcPts val="0"/>
              </a:spcBef>
              <a:spcAft>
                <a:spcPts val="0"/>
              </a:spcAft>
              <a:buNone/>
            </a:pPr>
            <a:r>
              <a:rPr lang="en" sz="1350" dirty="0">
                <a:solidFill>
                  <a:srgbClr val="292929"/>
                </a:solidFill>
                <a:latin typeface="Roboto"/>
                <a:ea typeface="Roboto"/>
                <a:cs typeface="Roboto"/>
                <a:sym typeface="Roboto"/>
              </a:rPr>
              <a:t>---- </a:t>
            </a:r>
            <a:endParaRPr sz="1350" dirty="0">
              <a:solidFill>
                <a:srgbClr val="292929"/>
              </a:solidFill>
              <a:latin typeface="Roboto"/>
              <a:ea typeface="Roboto"/>
              <a:cs typeface="Roboto"/>
              <a:sym typeface="Roboto"/>
            </a:endParaRPr>
          </a:p>
          <a:p>
            <a:pPr marL="0" lvl="0" indent="0" algn="l" rtl="0">
              <a:spcBef>
                <a:spcPts val="0"/>
              </a:spcBef>
              <a:spcAft>
                <a:spcPts val="0"/>
              </a:spcAft>
              <a:buNone/>
            </a:pPr>
            <a:r>
              <a:rPr lang="en" sz="1350" dirty="0">
                <a:solidFill>
                  <a:srgbClr val="292929"/>
                </a:solidFill>
                <a:latin typeface="Roboto"/>
                <a:ea typeface="Roboto"/>
                <a:cs typeface="Roboto"/>
                <a:sym typeface="Roboto"/>
              </a:rPr>
              <a:t>For the curious I put the period in evil[.]com in brackets because I am doing what is called defanging the domain. Defanging means modifying the information so that the reader cannot accidentally interact with the content and get hurt. Here for example if you click on evil[.]com it will not bring you to the site. This is an important practice to ingrain so that you do not accidentally interact with malicious content or cause others to do so. </a:t>
            </a:r>
            <a:endParaRPr sz="1350" dirty="0">
              <a:solidFill>
                <a:srgbClr val="292929"/>
              </a:solidFill>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ae80f3d52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ae80f3d52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Every year, millions of individuals, businesses, organizations and governments register domain names and use IP addresses. Each one must provide identifying and contact information which may include: name, address, email, phone number, and administrative and technical contacts. This information is often referred to as "WHOIS data." But the WHOIS service is not a single, centrally-operated database. Instead, the data is managed by independent entities known as "registrars" and "registries.</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You can lookup the WHOIS record for a given IP address or domain. In the screenshot on the slide we used the Hurricane Electric BGP tool to pull back the WHOIS record for a particular IP address. You will see that the WHOIS contains a lot of the info we just talked about and also shows the org name that is responsible for this IP (in this case RCN an internet service provider). </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However, domain name registrars have set up various “cloaking” services in which a WHOIS lookup on a domain will simply return the contact information of the registrar itself and not of the user who actually purchased/manages the domain name. </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So WHOIS records have varying utility to your investigation depending on what type of investigation you are leading. If you are investigating a sophisticated nation state APT they are extremely unlikely to have a domain registered to their HQ address with the name and phone number of their intel analyst listed. However, if you were, let’s say, a child safety investigator trying to understand where some child exploitative imagery was coming from you would be much more likely to find that the person sharing that horrible content may not have been savvy enough to cloak their info.</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 </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For the curious definitely play with whois lookups and try to figure out what you can learn about your favorite websites. Try some big ones (e.g. google and facebook) but also try some local businesses and see the differences you can observe. You will likely see that your local small business lists a real person’s name, address, and phone number. Whereas, facebook will hardly have Zuck’s home address and cell number listed. Try whois.com </a:t>
            </a:r>
            <a:endParaRPr sz="12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c38edc86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c38edc86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made it from the physical layer all the way up to the application layer and hopefully we all now have a better sense of how we get from typing in a domain name at the physical layer all the way up to accessing that website at the application layer traversing across DNS, IP addresses, ports, and routers. There are more technologies to discuss at each layer and we will come back to this TCP / IP model later in class when we need to reengage with understanding infrastructure so that we can start doing our own investigations.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e53be9553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e53be9553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dda603dae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dda603da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98c7f818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98c7f818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Everyone please open Deepnote.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a code cell type “import” space “this” and then run the cell.</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Reminder that to run a cell you hit shift and enter.</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99719666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99719666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Best practice is to try write code that follows what we call the Zen of Python - 20 Aphorisms that describe the nature of the language and how to approach coding in it. I’ve highlighted a handful here that are pertinent to you as absolutely beginners.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underlying principle that backs almost all of these aphorisms is that, at its heart, Python is intended to be </a:t>
            </a:r>
            <a:r>
              <a:rPr lang="en" i="1">
                <a:solidFill>
                  <a:schemeClr val="dk1"/>
                </a:solidFill>
              </a:rPr>
              <a:t>reusable</a:t>
            </a:r>
            <a:r>
              <a:rPr lang="en">
                <a:solidFill>
                  <a:schemeClr val="dk1"/>
                </a:solidFill>
              </a:rPr>
              <a:t> and </a:t>
            </a:r>
            <a:r>
              <a:rPr lang="en" i="1">
                <a:solidFill>
                  <a:schemeClr val="dk1"/>
                </a:solidFill>
              </a:rPr>
              <a:t>accessible. </a:t>
            </a:r>
            <a:r>
              <a:rPr lang="en">
                <a:solidFill>
                  <a:schemeClr val="dk1"/>
                </a:solidFill>
              </a:rPr>
              <a:t>Guido talked about creating Python in a 1996 essay and he outlined a lot of his inspiration and reasons for developing Python as he did. I’ll read a short excerpt on what he wrote were guiding principles. He said:</a:t>
            </a:r>
            <a:endParaRPr>
              <a:solidFill>
                <a:schemeClr val="dk1"/>
              </a:solidFill>
            </a:endParaRPr>
          </a:p>
          <a:p>
            <a:pPr marL="0" lvl="0" indent="0" algn="l" rtl="0">
              <a:spcBef>
                <a:spcPts val="0"/>
              </a:spcBef>
              <a:spcAft>
                <a:spcPts val="0"/>
              </a:spcAft>
              <a:buNone/>
            </a:pPr>
            <a:endParaRPr i="1">
              <a:solidFill>
                <a:schemeClr val="dk1"/>
              </a:solidFill>
            </a:endParaRPr>
          </a:p>
          <a:p>
            <a:pPr marL="0" lvl="0" indent="0" algn="l" rtl="0">
              <a:spcBef>
                <a:spcPts val="0"/>
              </a:spcBef>
              <a:spcAft>
                <a:spcPts val="0"/>
              </a:spcAft>
              <a:buNone/>
            </a:pPr>
            <a:r>
              <a:rPr lang="en" i="1">
                <a:solidFill>
                  <a:schemeClr val="dk1"/>
                </a:solidFill>
              </a:rPr>
              <a:t>“This emphasis on readability is no accident. As an object-oriented language, Python aims to encourage the creation of reusable code. Even if we all wrote perfect documentation all of the time, code can hardly be considered reusable if it's not readable. Many of Python's features, in addition to its use of indentation, conspire to make Python code highly readable.”</a:t>
            </a:r>
            <a:endParaRPr i="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was designed with shareability and code re-use in mind. Keeping your code direct, simple, and clear in its intent and implementation creates code “lego bricks” that others can easily plug in an use for their own purposes.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simple and encouraging one to start with though is the first line, “Beautiful is better than ugly.” Python is known for its readability and simplicity. Python explicitly seeks to create code that is appealing and elegant for others to interact with.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line “simple is better than complex” is another core principle which lends itself to the teachability of this language. It means that it is better to make code simple when possible. The concern, and critique of other languages, is that hiding or complicating code functionality makes it harder for others to understand the code you have written and that as others try to re-use your code they may induce unexpected issues or bugs.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As you grow as a Python programmer, it’s important to return to these fundamentals. Becoming a good Python programmer - rather than just a good programmer - involves understanding these principles, how they are reflected in the language, and how to implement them yourself in code.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99719666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99719666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AFAFA"/>
              </a:buClr>
              <a:buSzPts val="1100"/>
              <a:buFont typeface="Arial"/>
              <a:buNone/>
            </a:pPr>
            <a:r>
              <a:rPr lang="en">
                <a:solidFill>
                  <a:schemeClr val="dk1"/>
                </a:solidFill>
              </a:rPr>
              <a:t>As a general rule, each line of Python code (in any kind of program, but for us a line in a code cell in a notebook) represents a new statement. What’s a statement?</a:t>
            </a:r>
            <a:endParaRPr>
              <a:solidFill>
                <a:schemeClr val="dk1"/>
              </a:solidFill>
            </a:endParaRPr>
          </a:p>
          <a:p>
            <a:pPr marL="0" lvl="0" indent="0" algn="l" rtl="0">
              <a:spcBef>
                <a:spcPts val="0"/>
              </a:spcBef>
              <a:spcAft>
                <a:spcPts val="0"/>
              </a:spcAft>
              <a:buClr>
                <a:srgbClr val="FAFAFA"/>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In typical English, a statement is defined as “a definite or clear expression of something in speech or writing”; in code, this definition is maintained. A “statement” is a clear expression of intent in code. You can think of these as Python’s sentences from which larger functions and programs are composed.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FAFAFA"/>
              </a:buClr>
              <a:buSzPts val="1100"/>
              <a:buFont typeface="Arial"/>
              <a:buNone/>
            </a:pPr>
            <a:r>
              <a:rPr lang="en">
                <a:solidFill>
                  <a:schemeClr val="dk1"/>
                </a:solidFill>
              </a:rPr>
              <a:t>Determining how much action or intent to put in a given statement (or a given line) is something you’ll get the hang of as you go. As in English, there are lots of grammatical rules - but it’s possible to write the Python equivalents of run on sentences or to code like you’re Ernest Hemingway in short bursts. Python is expressive and allows for a bit of freedom in how you construct and set forth your ideas, and oftentimes two programmers set to the same conceptual task will create very different solutions (this is why detecting plagiarism in code is quite possible).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NUMBER">
  <p:cSld name="CUSTOM_6_1_1_2_1_1">
    <p:bg>
      <p:bgPr>
        <a:solidFill>
          <a:schemeClr val="dk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subTitle" idx="1"/>
          </p:nvPr>
        </p:nvSpPr>
        <p:spPr>
          <a:xfrm>
            <a:off x="1551538" y="1552688"/>
            <a:ext cx="1887600" cy="4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4" name="Google Shape;74;p13"/>
          <p:cNvSpPr txBox="1">
            <a:spLocks noGrp="1"/>
          </p:cNvSpPr>
          <p:nvPr>
            <p:ph type="title" hasCustomPrompt="1"/>
          </p:nvPr>
        </p:nvSpPr>
        <p:spPr>
          <a:xfrm>
            <a:off x="1317988" y="938488"/>
            <a:ext cx="2354700" cy="67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3000"/>
              <a:buNone/>
              <a:defRPr sz="30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idx="2"/>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6_1_1_2_1_1_1_1">
    <p:bg>
      <p:bgPr>
        <a:solidFill>
          <a:schemeClr val="dk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737772" y="300104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5" name="Google Shape;115;p18"/>
          <p:cNvSpPr txBox="1">
            <a:spLocks noGrp="1"/>
          </p:cNvSpPr>
          <p:nvPr>
            <p:ph type="subTitle" idx="1"/>
          </p:nvPr>
        </p:nvSpPr>
        <p:spPr>
          <a:xfrm>
            <a:off x="3553122" y="34494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6" name="Google Shape;116;p18"/>
          <p:cNvSpPr txBox="1">
            <a:spLocks noGrp="1"/>
          </p:cNvSpPr>
          <p:nvPr>
            <p:ph type="title" idx="2"/>
          </p:nvPr>
        </p:nvSpPr>
        <p:spPr>
          <a:xfrm>
            <a:off x="8696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7" name="Google Shape;117;p18"/>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8" name="Google Shape;118;p18"/>
          <p:cNvSpPr txBox="1">
            <a:spLocks noGrp="1"/>
          </p:cNvSpPr>
          <p:nvPr>
            <p:ph type="title" idx="4"/>
          </p:nvPr>
        </p:nvSpPr>
        <p:spPr>
          <a:xfrm>
            <a:off x="65491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18"/>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2"/>
        <p:cNvGrpSpPr/>
        <p:nvPr/>
      </p:nvGrpSpPr>
      <p:grpSpPr>
        <a:xfrm>
          <a:off x="0" y="0"/>
          <a:ext cx="0" cy="0"/>
          <a:chOff x="0" y="0"/>
          <a:chExt cx="0" cy="0"/>
        </a:xfrm>
      </p:grpSpPr>
      <p:sp>
        <p:nvSpPr>
          <p:cNvPr id="133" name="Google Shape;133;p2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23"/>
          <p:cNvGrpSpPr/>
          <p:nvPr/>
        </p:nvGrpSpPr>
        <p:grpSpPr>
          <a:xfrm>
            <a:off x="830392" y="1191256"/>
            <a:ext cx="745763" cy="45826"/>
            <a:chOff x="4580561" y="2589004"/>
            <a:chExt cx="1064464" cy="25200"/>
          </a:xfrm>
        </p:grpSpPr>
        <p:sp>
          <p:nvSpPr>
            <p:cNvPr id="135" name="Google Shape;135;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8" name="Google Shape;138;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9" name="Google Shape;139;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0"/>
        <p:cNvGrpSpPr/>
        <p:nvPr/>
      </p:nvGrpSpPr>
      <p:grpSpPr>
        <a:xfrm>
          <a:off x="0" y="0"/>
          <a:ext cx="0" cy="0"/>
          <a:chOff x="0" y="0"/>
          <a:chExt cx="0" cy="0"/>
        </a:xfrm>
      </p:grpSpPr>
      <p:grpSp>
        <p:nvGrpSpPr>
          <p:cNvPr id="141" name="Google Shape;141;p24"/>
          <p:cNvGrpSpPr/>
          <p:nvPr/>
        </p:nvGrpSpPr>
        <p:grpSpPr>
          <a:xfrm>
            <a:off x="830392" y="1191256"/>
            <a:ext cx="745763" cy="45826"/>
            <a:chOff x="4580561" y="2589004"/>
            <a:chExt cx="1064464" cy="25200"/>
          </a:xfrm>
        </p:grpSpPr>
        <p:sp>
          <p:nvSpPr>
            <p:cNvPr id="142" name="Google Shape;142;p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5" name="Google Shape;145;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
        <p:cNvGrpSpPr/>
        <p:nvPr/>
      </p:nvGrpSpPr>
      <p:grpSpPr>
        <a:xfrm>
          <a:off x="0" y="0"/>
          <a:ext cx="0" cy="0"/>
          <a:chOff x="0" y="0"/>
          <a:chExt cx="0" cy="0"/>
        </a:xfrm>
      </p:grpSpPr>
      <p:sp>
        <p:nvSpPr>
          <p:cNvPr id="147" name="Google Shape;147;p2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25"/>
          <p:cNvGrpSpPr/>
          <p:nvPr/>
        </p:nvGrpSpPr>
        <p:grpSpPr>
          <a:xfrm>
            <a:off x="830392" y="1191256"/>
            <a:ext cx="745763" cy="45826"/>
            <a:chOff x="4580561" y="2589004"/>
            <a:chExt cx="1064464" cy="25200"/>
          </a:xfrm>
        </p:grpSpPr>
        <p:sp>
          <p:nvSpPr>
            <p:cNvPr id="149" name="Google Shape;149;p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52" name="Google Shape;152;p2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53" name="Google Shape;153;p2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54" name="Google Shape;154;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55"/>
        <p:cNvGrpSpPr/>
        <p:nvPr/>
      </p:nvGrpSpPr>
      <p:grpSpPr>
        <a:xfrm>
          <a:off x="0" y="0"/>
          <a:ext cx="0" cy="0"/>
          <a:chOff x="0" y="0"/>
          <a:chExt cx="0" cy="0"/>
        </a:xfrm>
      </p:grpSpPr>
      <p:grpSp>
        <p:nvGrpSpPr>
          <p:cNvPr id="156" name="Google Shape;156;p26"/>
          <p:cNvGrpSpPr/>
          <p:nvPr/>
        </p:nvGrpSpPr>
        <p:grpSpPr>
          <a:xfrm>
            <a:off x="830392" y="4169130"/>
            <a:ext cx="745763" cy="45826"/>
            <a:chOff x="4580561" y="2589004"/>
            <a:chExt cx="1064464" cy="25200"/>
          </a:xfrm>
        </p:grpSpPr>
        <p:sp>
          <p:nvSpPr>
            <p:cNvPr id="157" name="Google Shape;157;p2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6"/>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0" name="Google Shape;160;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64" name="Google Shape;164;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65" name="Google Shape;165;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66" name="Google Shape;166;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law.cornell.edu/wex/compan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law.cornell.edu/wex/stat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7vJLLXkwYYk"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forms.gle/24t1QvPV8TwGLZVG8" TargetMode="External"/><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Numeric Data Types</a:t>
            </a:r>
            <a:endParaRPr/>
          </a:p>
        </p:txBody>
      </p:sp>
      <p:sp>
        <p:nvSpPr>
          <p:cNvPr id="172" name="Google Shape;172;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Session Two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ctrTitle"/>
          </p:nvPr>
        </p:nvSpPr>
        <p:spPr>
          <a:xfrm>
            <a:off x="889500" y="1715300"/>
            <a:ext cx="23124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Whitespace</a:t>
            </a:r>
            <a:endParaRPr/>
          </a:p>
        </p:txBody>
      </p:sp>
      <p:sp>
        <p:nvSpPr>
          <p:cNvPr id="253" name="Google Shape;253;p3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Python Statements</a:t>
            </a:r>
            <a:endParaRPr/>
          </a:p>
        </p:txBody>
      </p:sp>
      <p:sp>
        <p:nvSpPr>
          <p:cNvPr id="254" name="Google Shape;254;p37"/>
          <p:cNvSpPr txBox="1"/>
          <p:nvPr/>
        </p:nvSpPr>
        <p:spPr>
          <a:xfrm>
            <a:off x="4669350" y="324450"/>
            <a:ext cx="37083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Anaheim"/>
                <a:ea typeface="Anaheim"/>
                <a:cs typeface="Anaheim"/>
                <a:sym typeface="Anaheim"/>
              </a:rPr>
              <a:t># statement one</a:t>
            </a:r>
            <a:endParaRPr>
              <a:solidFill>
                <a:schemeClr val="accent2"/>
              </a:solidFill>
              <a:latin typeface="Anaheim"/>
              <a:ea typeface="Anaheim"/>
              <a:cs typeface="Anaheim"/>
              <a:sym typeface="Anaheim"/>
            </a:endParaRPr>
          </a:p>
          <a:p>
            <a:pPr marL="0" lvl="0" indent="0" algn="l" rtl="0">
              <a:spcBef>
                <a:spcPts val="0"/>
              </a:spcBef>
              <a:spcAft>
                <a:spcPts val="0"/>
              </a:spcAft>
              <a:buNone/>
            </a:pPr>
            <a:r>
              <a:rPr lang="en">
                <a:solidFill>
                  <a:schemeClr val="accent1"/>
                </a:solidFill>
                <a:latin typeface="Anaheim"/>
                <a:ea typeface="Anaheim"/>
                <a:cs typeface="Anaheim"/>
                <a:sym typeface="Anaheim"/>
              </a:rPr>
              <a:t># statement two;</a:t>
            </a:r>
            <a:r>
              <a:rPr lang="en">
                <a:latin typeface="Anaheim"/>
                <a:ea typeface="Anaheim"/>
                <a:cs typeface="Anaheim"/>
                <a:sym typeface="Anaheim"/>
              </a:rPr>
              <a:t> </a:t>
            </a:r>
            <a:r>
              <a:rPr lang="en">
                <a:solidFill>
                  <a:schemeClr val="lt2"/>
                </a:solidFill>
                <a:latin typeface="Anaheim"/>
                <a:ea typeface="Anaheim"/>
                <a:cs typeface="Anaheim"/>
                <a:sym typeface="Anaheim"/>
              </a:rPr>
              <a:t>statement three</a:t>
            </a:r>
            <a:endParaRPr>
              <a:solidFill>
                <a:schemeClr val="lt2"/>
              </a:solidFill>
              <a:latin typeface="Anaheim"/>
              <a:ea typeface="Anaheim"/>
              <a:cs typeface="Anaheim"/>
              <a:sym typeface="Anaheim"/>
            </a:endParaRPr>
          </a:p>
          <a:p>
            <a:pPr marL="0" lvl="0" indent="0" algn="l" rtl="0">
              <a:spcBef>
                <a:spcPts val="0"/>
              </a:spcBef>
              <a:spcAft>
                <a:spcPts val="0"/>
              </a:spcAft>
              <a:buNone/>
            </a:pPr>
            <a:r>
              <a:rPr lang="en">
                <a:solidFill>
                  <a:schemeClr val="accent5"/>
                </a:solidFill>
                <a:latin typeface="Anaheim"/>
                <a:ea typeface="Anaheim"/>
                <a:cs typeface="Anaheim"/>
                <a:sym typeface="Anaheim"/>
              </a:rPr>
              <a:t># statement \ </a:t>
            </a:r>
            <a:endParaRPr>
              <a:solidFill>
                <a:schemeClr val="accent5"/>
              </a:solidFill>
              <a:latin typeface="Anaheim"/>
              <a:ea typeface="Anaheim"/>
              <a:cs typeface="Anaheim"/>
              <a:sym typeface="Anaheim"/>
            </a:endParaRPr>
          </a:p>
          <a:p>
            <a:pPr marL="0" lvl="0" indent="0" algn="l" rtl="0">
              <a:spcBef>
                <a:spcPts val="0"/>
              </a:spcBef>
              <a:spcAft>
                <a:spcPts val="0"/>
              </a:spcAft>
              <a:buNone/>
            </a:pPr>
            <a:r>
              <a:rPr lang="en">
                <a:solidFill>
                  <a:schemeClr val="accent5"/>
                </a:solidFill>
                <a:latin typeface="Anaheim"/>
                <a:ea typeface="Anaheim"/>
                <a:cs typeface="Anaheim"/>
                <a:sym typeface="Anaheim"/>
              </a:rPr>
              <a:t># four</a:t>
            </a:r>
            <a:endParaRPr>
              <a:solidFill>
                <a:schemeClr val="accent5"/>
              </a:solidFill>
              <a:latin typeface="Anaheim"/>
              <a:ea typeface="Anaheim"/>
              <a:cs typeface="Anaheim"/>
              <a:sym typeface="Anaheim"/>
            </a:endParaRPr>
          </a:p>
          <a:p>
            <a:pPr marL="0" lvl="0" indent="0" algn="l" rtl="0">
              <a:spcBef>
                <a:spcPts val="0"/>
              </a:spcBef>
              <a:spcAft>
                <a:spcPts val="0"/>
              </a:spcAft>
              <a:buNone/>
            </a:pPr>
            <a:r>
              <a:rPr lang="en">
                <a:solidFill>
                  <a:schemeClr val="accent4"/>
                </a:solidFill>
                <a:latin typeface="Anaheim"/>
                <a:ea typeface="Anaheim"/>
                <a:cs typeface="Anaheim"/>
                <a:sym typeface="Anaheim"/>
              </a:rPr>
              <a:t># 	statement five</a:t>
            </a:r>
            <a:r>
              <a:rPr lang="en">
                <a:latin typeface="Anaheim"/>
                <a:ea typeface="Anaheim"/>
                <a:cs typeface="Anaheim"/>
                <a:sym typeface="Anaheim"/>
              </a:rPr>
              <a:t> (that four depends on)</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Whitespace (tabs, new lines, spaces) are important to how Python operates. </a:t>
            </a:r>
            <a:r>
              <a:rPr lang="en" sz="1200" i="1">
                <a:solidFill>
                  <a:schemeClr val="accent3"/>
                </a:solidFill>
                <a:latin typeface="Anaheim"/>
                <a:ea typeface="Anaheim"/>
                <a:cs typeface="Anaheim"/>
                <a:sym typeface="Anaheim"/>
              </a:rPr>
              <a:t>Common conventions to know:</a:t>
            </a:r>
            <a:endParaRPr sz="1200" i="1">
              <a:solidFill>
                <a:schemeClr val="accent3"/>
              </a:solidFill>
              <a:latin typeface="Anaheim"/>
              <a:ea typeface="Anaheim"/>
              <a:cs typeface="Anaheim"/>
              <a:sym typeface="Anaheim"/>
            </a:endParaRPr>
          </a:p>
          <a:p>
            <a:pPr marL="914400" lvl="1" indent="-304800" algn="l" rtl="0">
              <a:spcBef>
                <a:spcPts val="0"/>
              </a:spcBef>
              <a:spcAft>
                <a:spcPts val="0"/>
              </a:spcAft>
              <a:buClr>
                <a:schemeClr val="accent3"/>
              </a:buClr>
              <a:buSzPts val="1200"/>
              <a:buFont typeface="Anaheim"/>
              <a:buChar char="○"/>
            </a:pPr>
            <a:r>
              <a:rPr lang="en" sz="1200" i="1">
                <a:solidFill>
                  <a:schemeClr val="accent3"/>
                </a:solidFill>
                <a:latin typeface="Anaheim"/>
                <a:ea typeface="Anaheim"/>
                <a:cs typeface="Anaheim"/>
                <a:sym typeface="Anaheim"/>
              </a:rPr>
              <a:t>Tab: \t</a:t>
            </a:r>
            <a:endParaRPr sz="1200" i="1">
              <a:solidFill>
                <a:schemeClr val="accent3"/>
              </a:solidFill>
              <a:latin typeface="Anaheim"/>
              <a:ea typeface="Anaheim"/>
              <a:cs typeface="Anaheim"/>
              <a:sym typeface="Anaheim"/>
            </a:endParaRPr>
          </a:p>
          <a:p>
            <a:pPr marL="914400" lvl="1" indent="-304800" algn="l" rtl="0">
              <a:spcBef>
                <a:spcPts val="0"/>
              </a:spcBef>
              <a:spcAft>
                <a:spcPts val="0"/>
              </a:spcAft>
              <a:buClr>
                <a:schemeClr val="accent3"/>
              </a:buClr>
              <a:buSzPts val="1200"/>
              <a:buFont typeface="Anaheim"/>
              <a:buChar char="○"/>
            </a:pPr>
            <a:r>
              <a:rPr lang="en" sz="1200" i="1">
                <a:solidFill>
                  <a:schemeClr val="accent3"/>
                </a:solidFill>
                <a:latin typeface="Anaheim"/>
                <a:ea typeface="Anaheim"/>
                <a:cs typeface="Anaheim"/>
                <a:sym typeface="Anaheim"/>
              </a:rPr>
              <a:t>New line: \n or \r</a:t>
            </a:r>
            <a:endParaRPr sz="1200" i="1">
              <a:solidFill>
                <a:schemeClr val="accent3"/>
              </a:solidFill>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Each line is a new statement.</a:t>
            </a:r>
            <a:endParaRPr>
              <a:latin typeface="Anaheim"/>
              <a:ea typeface="Anaheim"/>
              <a:cs typeface="Anaheim"/>
              <a:sym typeface="Anaheim"/>
            </a:endParaRPr>
          </a:p>
          <a:p>
            <a:pPr marL="914400" lvl="1" indent="-317500" algn="l" rtl="0">
              <a:spcBef>
                <a:spcPts val="0"/>
              </a:spcBef>
              <a:spcAft>
                <a:spcPts val="0"/>
              </a:spcAft>
              <a:buSzPts val="1400"/>
              <a:buFont typeface="Anaheim"/>
              <a:buChar char="○"/>
            </a:pPr>
            <a:r>
              <a:rPr lang="en">
                <a:latin typeface="Anaheim"/>
                <a:ea typeface="Anaheim"/>
                <a:cs typeface="Anaheim"/>
                <a:sym typeface="Anaheim"/>
              </a:rPr>
              <a:t>Some statements go together in a meaningful way and they will be indented (we’ll learn these)</a:t>
            </a:r>
            <a:endParaRPr>
              <a:latin typeface="Anaheim"/>
              <a:ea typeface="Anaheim"/>
              <a:cs typeface="Anaheim"/>
              <a:sym typeface="Anaheim"/>
            </a:endParaRPr>
          </a:p>
          <a:p>
            <a:pPr marL="914400" lvl="0" indent="0" algn="l" rtl="0">
              <a:spcBef>
                <a:spcPts val="0"/>
              </a:spcBef>
              <a:spcAft>
                <a:spcPts val="0"/>
              </a:spcAft>
              <a:buNone/>
            </a:pP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Semicolons allow multiple statements per line (uncommon)</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Backslash allows a statement to continue on another line</a:t>
            </a:r>
            <a:endParaRPr>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ctrTitle"/>
          </p:nvPr>
        </p:nvSpPr>
        <p:spPr>
          <a:xfrm>
            <a:off x="1010375" y="2019600"/>
            <a:ext cx="23124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a:t>Questions  so far (zen of python, whitespace)</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Storing Data in Python</a:t>
            </a:r>
            <a:endParaRPr/>
          </a:p>
        </p:txBody>
      </p:sp>
      <p:sp>
        <p:nvSpPr>
          <p:cNvPr id="265" name="Google Shape;265;p39"/>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Objects and 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subTitle" idx="1"/>
          </p:nvPr>
        </p:nvSpPr>
        <p:spPr>
          <a:xfrm flipH="1">
            <a:off x="889250" y="1030050"/>
            <a:ext cx="7762200" cy="2884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500"/>
              <a:t>‘First Class” Objects</a:t>
            </a:r>
            <a:endParaRPr sz="1500"/>
          </a:p>
          <a:p>
            <a:pPr marL="457200" lvl="0" indent="-317500" algn="l" rtl="0">
              <a:spcBef>
                <a:spcPts val="0"/>
              </a:spcBef>
              <a:spcAft>
                <a:spcPts val="0"/>
              </a:spcAft>
              <a:buSzPts val="1400"/>
              <a:buChar char="●"/>
            </a:pPr>
            <a:r>
              <a:rPr lang="en" sz="1500"/>
              <a:t>Objects define what something is, what properties it has, and what can be done with it</a:t>
            </a:r>
            <a:endParaRPr sz="1500"/>
          </a:p>
          <a:p>
            <a:pPr marL="457200" lvl="0" indent="-317500" algn="l" rtl="0">
              <a:spcBef>
                <a:spcPts val="0"/>
              </a:spcBef>
              <a:spcAft>
                <a:spcPts val="0"/>
              </a:spcAft>
              <a:buSzPts val="1400"/>
              <a:buChar char="●"/>
            </a:pPr>
            <a:r>
              <a:rPr lang="en" sz="1500"/>
              <a:t>Objects create clear rules and definition for programmers</a:t>
            </a:r>
            <a:endParaRPr sz="1500"/>
          </a:p>
          <a:p>
            <a:pPr marL="457200" lvl="0" indent="-317500" algn="l" rtl="0">
              <a:spcBef>
                <a:spcPts val="0"/>
              </a:spcBef>
              <a:spcAft>
                <a:spcPts val="0"/>
              </a:spcAft>
              <a:buSzPts val="1400"/>
              <a:buChar char="●"/>
            </a:pPr>
            <a:r>
              <a:rPr lang="en" sz="1500"/>
              <a:t>All objects have a type and all objects of the same type have common properties and functionalities</a:t>
            </a:r>
            <a:endParaRPr sz="1500"/>
          </a:p>
        </p:txBody>
      </p:sp>
      <p:sp>
        <p:nvSpPr>
          <p:cNvPr id="271" name="Google Shape;271;p40"/>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p:nvPr/>
        </p:nvSpPr>
        <p:spPr>
          <a:xfrm>
            <a:off x="6711137" y="4057700"/>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1343437" y="4057700"/>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1343437" y="315467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4033012" y="229067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6711137" y="225257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6711137" y="132042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4028175" y="132042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1343437" y="132327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Pythonic Data Types</a:t>
            </a:r>
            <a:endParaRPr/>
          </a:p>
        </p:txBody>
      </p:sp>
      <p:sp>
        <p:nvSpPr>
          <p:cNvPr id="285" name="Google Shape;285;p41"/>
          <p:cNvSpPr txBox="1">
            <a:spLocks noGrp="1"/>
          </p:cNvSpPr>
          <p:nvPr>
            <p:ph type="title" idx="2"/>
          </p:nvPr>
        </p:nvSpPr>
        <p:spPr>
          <a:xfrm>
            <a:off x="967837" y="130312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Boolean</a:t>
            </a:r>
            <a:endParaRPr/>
          </a:p>
        </p:txBody>
      </p:sp>
      <p:sp>
        <p:nvSpPr>
          <p:cNvPr id="286" name="Google Shape;286;p41"/>
          <p:cNvSpPr txBox="1">
            <a:spLocks noGrp="1"/>
          </p:cNvSpPr>
          <p:nvPr>
            <p:ph type="subTitle" idx="1"/>
          </p:nvPr>
        </p:nvSpPr>
        <p:spPr>
          <a:xfrm>
            <a:off x="783187" y="17515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bool</a:t>
            </a:r>
            <a:endParaRPr/>
          </a:p>
        </p:txBody>
      </p:sp>
      <p:sp>
        <p:nvSpPr>
          <p:cNvPr id="287" name="Google Shape;287;p41"/>
          <p:cNvSpPr txBox="1">
            <a:spLocks noGrp="1"/>
          </p:cNvSpPr>
          <p:nvPr>
            <p:ph type="title" idx="3"/>
          </p:nvPr>
        </p:nvSpPr>
        <p:spPr>
          <a:xfrm>
            <a:off x="6337300" y="130312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Floating point</a:t>
            </a:r>
            <a:endParaRPr/>
          </a:p>
        </p:txBody>
      </p:sp>
      <p:sp>
        <p:nvSpPr>
          <p:cNvPr id="288" name="Google Shape;288;p41"/>
          <p:cNvSpPr txBox="1">
            <a:spLocks noGrp="1"/>
          </p:cNvSpPr>
          <p:nvPr>
            <p:ph type="subTitle" idx="4"/>
          </p:nvPr>
        </p:nvSpPr>
        <p:spPr>
          <a:xfrm>
            <a:off x="6152650" y="17515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float</a:t>
            </a:r>
            <a:endParaRPr/>
          </a:p>
        </p:txBody>
      </p:sp>
      <p:sp>
        <p:nvSpPr>
          <p:cNvPr id="289" name="Google Shape;289;p41"/>
          <p:cNvSpPr txBox="1">
            <a:spLocks noGrp="1"/>
          </p:cNvSpPr>
          <p:nvPr>
            <p:ph type="title" idx="5"/>
          </p:nvPr>
        </p:nvSpPr>
        <p:spPr>
          <a:xfrm>
            <a:off x="3651677" y="22288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Text string</a:t>
            </a:r>
            <a:endParaRPr/>
          </a:p>
        </p:txBody>
      </p:sp>
      <p:sp>
        <p:nvSpPr>
          <p:cNvPr id="290" name="Google Shape;290;p41"/>
          <p:cNvSpPr txBox="1">
            <a:spLocks noGrp="1"/>
          </p:cNvSpPr>
          <p:nvPr>
            <p:ph type="subTitle" idx="6"/>
          </p:nvPr>
        </p:nvSpPr>
        <p:spPr>
          <a:xfrm>
            <a:off x="3467027" y="26773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str</a:t>
            </a:r>
            <a:endParaRPr/>
          </a:p>
        </p:txBody>
      </p:sp>
      <p:sp>
        <p:nvSpPr>
          <p:cNvPr id="291" name="Google Shape;291;p41"/>
          <p:cNvSpPr txBox="1">
            <a:spLocks noGrp="1"/>
          </p:cNvSpPr>
          <p:nvPr>
            <p:ph type="title" idx="7"/>
          </p:nvPr>
        </p:nvSpPr>
        <p:spPr>
          <a:xfrm>
            <a:off x="3651677" y="1303123"/>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Integer</a:t>
            </a:r>
            <a:endParaRPr/>
          </a:p>
        </p:txBody>
      </p:sp>
      <p:sp>
        <p:nvSpPr>
          <p:cNvPr id="292" name="Google Shape;292;p41"/>
          <p:cNvSpPr txBox="1">
            <a:spLocks noGrp="1"/>
          </p:cNvSpPr>
          <p:nvPr>
            <p:ph type="subTitle" idx="8"/>
          </p:nvPr>
        </p:nvSpPr>
        <p:spPr>
          <a:xfrm>
            <a:off x="3467027" y="17515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int</a:t>
            </a:r>
            <a:endParaRPr/>
          </a:p>
        </p:txBody>
      </p:sp>
      <p:sp>
        <p:nvSpPr>
          <p:cNvPr id="293" name="Google Shape;293;p41"/>
          <p:cNvSpPr txBox="1">
            <a:spLocks noGrp="1"/>
          </p:cNvSpPr>
          <p:nvPr>
            <p:ph type="title" idx="9"/>
          </p:nvPr>
        </p:nvSpPr>
        <p:spPr>
          <a:xfrm>
            <a:off x="967837" y="22288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Complex</a:t>
            </a:r>
            <a:endParaRPr/>
          </a:p>
        </p:txBody>
      </p:sp>
      <p:sp>
        <p:nvSpPr>
          <p:cNvPr id="294" name="Google Shape;294;p41"/>
          <p:cNvSpPr txBox="1">
            <a:spLocks noGrp="1"/>
          </p:cNvSpPr>
          <p:nvPr>
            <p:ph type="subTitle" idx="13"/>
          </p:nvPr>
        </p:nvSpPr>
        <p:spPr>
          <a:xfrm>
            <a:off x="783187" y="26773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complex</a:t>
            </a:r>
            <a:endParaRPr/>
          </a:p>
        </p:txBody>
      </p:sp>
      <p:sp>
        <p:nvSpPr>
          <p:cNvPr id="295" name="Google Shape;295;p41"/>
          <p:cNvSpPr txBox="1">
            <a:spLocks noGrp="1"/>
          </p:cNvSpPr>
          <p:nvPr>
            <p:ph type="title" idx="14"/>
          </p:nvPr>
        </p:nvSpPr>
        <p:spPr>
          <a:xfrm>
            <a:off x="6337300" y="22288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List</a:t>
            </a:r>
            <a:endParaRPr/>
          </a:p>
        </p:txBody>
      </p:sp>
      <p:sp>
        <p:nvSpPr>
          <p:cNvPr id="296" name="Google Shape;296;p41"/>
          <p:cNvSpPr txBox="1">
            <a:spLocks noGrp="1"/>
          </p:cNvSpPr>
          <p:nvPr>
            <p:ph type="subTitle" idx="15"/>
          </p:nvPr>
        </p:nvSpPr>
        <p:spPr>
          <a:xfrm>
            <a:off x="6152650" y="26773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list</a:t>
            </a:r>
            <a:endParaRPr/>
          </a:p>
        </p:txBody>
      </p:sp>
      <p:sp>
        <p:nvSpPr>
          <p:cNvPr id="297" name="Google Shape;297;p41"/>
          <p:cNvSpPr txBox="1">
            <a:spLocks noGrp="1"/>
          </p:cNvSpPr>
          <p:nvPr>
            <p:ph type="title" idx="5"/>
          </p:nvPr>
        </p:nvSpPr>
        <p:spPr>
          <a:xfrm>
            <a:off x="3651677" y="31432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Bytes</a:t>
            </a:r>
            <a:endParaRPr/>
          </a:p>
        </p:txBody>
      </p:sp>
      <p:sp>
        <p:nvSpPr>
          <p:cNvPr id="298" name="Google Shape;298;p41"/>
          <p:cNvSpPr txBox="1">
            <a:spLocks noGrp="1"/>
          </p:cNvSpPr>
          <p:nvPr>
            <p:ph type="subTitle" idx="6"/>
          </p:nvPr>
        </p:nvSpPr>
        <p:spPr>
          <a:xfrm>
            <a:off x="3467027" y="35917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bytes</a:t>
            </a:r>
            <a:endParaRPr/>
          </a:p>
        </p:txBody>
      </p:sp>
      <p:sp>
        <p:nvSpPr>
          <p:cNvPr id="299" name="Google Shape;299;p41"/>
          <p:cNvSpPr txBox="1">
            <a:spLocks noGrp="1"/>
          </p:cNvSpPr>
          <p:nvPr>
            <p:ph type="title" idx="9"/>
          </p:nvPr>
        </p:nvSpPr>
        <p:spPr>
          <a:xfrm>
            <a:off x="967837" y="31432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Tuple</a:t>
            </a:r>
            <a:endParaRPr/>
          </a:p>
        </p:txBody>
      </p:sp>
      <p:sp>
        <p:nvSpPr>
          <p:cNvPr id="300" name="Google Shape;300;p41"/>
          <p:cNvSpPr txBox="1">
            <a:spLocks noGrp="1"/>
          </p:cNvSpPr>
          <p:nvPr>
            <p:ph type="subTitle" idx="13"/>
          </p:nvPr>
        </p:nvSpPr>
        <p:spPr>
          <a:xfrm>
            <a:off x="783187" y="35917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tuple</a:t>
            </a:r>
            <a:endParaRPr/>
          </a:p>
        </p:txBody>
      </p:sp>
      <p:sp>
        <p:nvSpPr>
          <p:cNvPr id="301" name="Google Shape;301;p41"/>
          <p:cNvSpPr txBox="1">
            <a:spLocks noGrp="1"/>
          </p:cNvSpPr>
          <p:nvPr>
            <p:ph type="title" idx="14"/>
          </p:nvPr>
        </p:nvSpPr>
        <p:spPr>
          <a:xfrm>
            <a:off x="6337300" y="31432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Bytearray</a:t>
            </a:r>
            <a:endParaRPr/>
          </a:p>
        </p:txBody>
      </p:sp>
      <p:sp>
        <p:nvSpPr>
          <p:cNvPr id="302" name="Google Shape;302;p41"/>
          <p:cNvSpPr txBox="1">
            <a:spLocks noGrp="1"/>
          </p:cNvSpPr>
          <p:nvPr>
            <p:ph type="subTitle" idx="15"/>
          </p:nvPr>
        </p:nvSpPr>
        <p:spPr>
          <a:xfrm>
            <a:off x="6152650" y="35917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bytearray</a:t>
            </a:r>
            <a:endParaRPr/>
          </a:p>
        </p:txBody>
      </p:sp>
      <p:sp>
        <p:nvSpPr>
          <p:cNvPr id="303" name="Google Shape;303;p41"/>
          <p:cNvSpPr txBox="1">
            <a:spLocks noGrp="1"/>
          </p:cNvSpPr>
          <p:nvPr>
            <p:ph type="title" idx="5"/>
          </p:nvPr>
        </p:nvSpPr>
        <p:spPr>
          <a:xfrm>
            <a:off x="3651677" y="4057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Frozen set</a:t>
            </a:r>
            <a:endParaRPr/>
          </a:p>
        </p:txBody>
      </p:sp>
      <p:sp>
        <p:nvSpPr>
          <p:cNvPr id="304" name="Google Shape;304;p41"/>
          <p:cNvSpPr txBox="1">
            <a:spLocks noGrp="1"/>
          </p:cNvSpPr>
          <p:nvPr>
            <p:ph type="subTitle" idx="6"/>
          </p:nvPr>
        </p:nvSpPr>
        <p:spPr>
          <a:xfrm>
            <a:off x="3467027" y="45061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frozenset</a:t>
            </a:r>
            <a:endParaRPr/>
          </a:p>
        </p:txBody>
      </p:sp>
      <p:sp>
        <p:nvSpPr>
          <p:cNvPr id="305" name="Google Shape;305;p41"/>
          <p:cNvSpPr txBox="1">
            <a:spLocks noGrp="1"/>
          </p:cNvSpPr>
          <p:nvPr>
            <p:ph type="title" idx="9"/>
          </p:nvPr>
        </p:nvSpPr>
        <p:spPr>
          <a:xfrm>
            <a:off x="967837" y="4057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Set</a:t>
            </a:r>
            <a:endParaRPr/>
          </a:p>
        </p:txBody>
      </p:sp>
      <p:sp>
        <p:nvSpPr>
          <p:cNvPr id="306" name="Google Shape;306;p41"/>
          <p:cNvSpPr txBox="1">
            <a:spLocks noGrp="1"/>
          </p:cNvSpPr>
          <p:nvPr>
            <p:ph type="subTitle" idx="13"/>
          </p:nvPr>
        </p:nvSpPr>
        <p:spPr>
          <a:xfrm>
            <a:off x="783187" y="45061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set</a:t>
            </a:r>
            <a:endParaRPr/>
          </a:p>
        </p:txBody>
      </p:sp>
      <p:sp>
        <p:nvSpPr>
          <p:cNvPr id="307" name="Google Shape;307;p41"/>
          <p:cNvSpPr txBox="1">
            <a:spLocks noGrp="1"/>
          </p:cNvSpPr>
          <p:nvPr>
            <p:ph type="title" idx="14"/>
          </p:nvPr>
        </p:nvSpPr>
        <p:spPr>
          <a:xfrm>
            <a:off x="6337300" y="405769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dictionary</a:t>
            </a:r>
            <a:endParaRPr/>
          </a:p>
        </p:txBody>
      </p:sp>
      <p:sp>
        <p:nvSpPr>
          <p:cNvPr id="308" name="Google Shape;308;p41"/>
          <p:cNvSpPr txBox="1">
            <a:spLocks noGrp="1"/>
          </p:cNvSpPr>
          <p:nvPr>
            <p:ph type="subTitle" idx="15"/>
          </p:nvPr>
        </p:nvSpPr>
        <p:spPr>
          <a:xfrm>
            <a:off x="6152650" y="45061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dict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Numeric Data Types</a:t>
            </a:r>
            <a:endParaRPr/>
          </a:p>
        </p:txBody>
      </p:sp>
      <p:sp>
        <p:nvSpPr>
          <p:cNvPr id="314" name="Google Shape;314;p42"/>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Integers (“int”)</a:t>
            </a:r>
            <a:endParaRPr/>
          </a:p>
          <a:p>
            <a:pPr marL="0" lvl="0" indent="0" algn="ctr" rtl="0">
              <a:spcBef>
                <a:spcPts val="0"/>
              </a:spcBef>
              <a:spcAft>
                <a:spcPts val="0"/>
              </a:spcAft>
              <a:buNone/>
            </a:pPr>
            <a:r>
              <a:rPr lang="en"/>
              <a:t>Floating Point Numbers (“float”)</a:t>
            </a:r>
            <a:endParaRPr/>
          </a:p>
        </p:txBody>
      </p:sp>
      <p:sp>
        <p:nvSpPr>
          <p:cNvPr id="315" name="Google Shape;315;p42"/>
          <p:cNvSpPr/>
          <p:nvPr/>
        </p:nvSpPr>
        <p:spPr>
          <a:xfrm>
            <a:off x="4729937" y="276822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2"/>
          <p:cNvSpPr/>
          <p:nvPr/>
        </p:nvSpPr>
        <p:spPr>
          <a:xfrm>
            <a:off x="3418575" y="2768225"/>
            <a:ext cx="1090200" cy="867600"/>
          </a:xfrm>
          <a:prstGeom prst="bevel">
            <a:avLst>
              <a:gd name="adj" fmla="val 12500"/>
            </a:avLst>
          </a:prstGeom>
          <a:solidFill>
            <a:srgbClr val="FF9900"/>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txBox="1">
            <a:spLocks noGrp="1"/>
          </p:cNvSpPr>
          <p:nvPr>
            <p:ph type="title" idx="4294967295"/>
          </p:nvPr>
        </p:nvSpPr>
        <p:spPr>
          <a:xfrm>
            <a:off x="4580950" y="2659278"/>
            <a:ext cx="1391700" cy="58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Floating</a:t>
            </a:r>
            <a:r>
              <a:rPr lang="en"/>
              <a:t> </a:t>
            </a:r>
            <a:r>
              <a:rPr lang="en" sz="1200"/>
              <a:t>point</a:t>
            </a:r>
            <a:endParaRPr/>
          </a:p>
        </p:txBody>
      </p:sp>
      <p:sp>
        <p:nvSpPr>
          <p:cNvPr id="318" name="Google Shape;318;p42"/>
          <p:cNvSpPr txBox="1">
            <a:spLocks noGrp="1"/>
          </p:cNvSpPr>
          <p:nvPr>
            <p:ph type="subTitle" idx="4294967295"/>
          </p:nvPr>
        </p:nvSpPr>
        <p:spPr>
          <a:xfrm>
            <a:off x="5005450" y="3123150"/>
            <a:ext cx="542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float</a:t>
            </a:r>
            <a:endParaRPr/>
          </a:p>
        </p:txBody>
      </p:sp>
      <p:sp>
        <p:nvSpPr>
          <p:cNvPr id="319" name="Google Shape;319;p42"/>
          <p:cNvSpPr txBox="1">
            <a:spLocks noGrp="1"/>
          </p:cNvSpPr>
          <p:nvPr>
            <p:ph type="title" idx="4294967295"/>
          </p:nvPr>
        </p:nvSpPr>
        <p:spPr>
          <a:xfrm>
            <a:off x="3042077" y="2827123"/>
            <a:ext cx="18414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Integer</a:t>
            </a:r>
            <a:endParaRPr/>
          </a:p>
        </p:txBody>
      </p:sp>
      <p:sp>
        <p:nvSpPr>
          <p:cNvPr id="320" name="Google Shape;320;p42"/>
          <p:cNvSpPr txBox="1">
            <a:spLocks noGrp="1"/>
          </p:cNvSpPr>
          <p:nvPr>
            <p:ph type="subTitle" idx="4294967295"/>
          </p:nvPr>
        </p:nvSpPr>
        <p:spPr>
          <a:xfrm>
            <a:off x="3691427" y="3123150"/>
            <a:ext cx="542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1224488" y="2481413"/>
            <a:ext cx="2354700" cy="67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 TO the interpreter and type:</a:t>
            </a:r>
            <a:endParaRPr/>
          </a:p>
        </p:txBody>
      </p:sp>
      <p:sp>
        <p:nvSpPr>
          <p:cNvPr id="326" name="Google Shape;326;p43"/>
          <p:cNvSpPr txBox="1">
            <a:spLocks noGrp="1"/>
          </p:cNvSpPr>
          <p:nvPr>
            <p:ph type="ctrTitle" idx="2"/>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Checking Type</a:t>
            </a:r>
            <a:endParaRPr/>
          </a:p>
        </p:txBody>
      </p:sp>
      <p:pic>
        <p:nvPicPr>
          <p:cNvPr id="327" name="Google Shape;327;p43"/>
          <p:cNvPicPr preferRelativeResize="0"/>
          <p:nvPr/>
        </p:nvPicPr>
        <p:blipFill>
          <a:blip r:embed="rId3">
            <a:alphaModFix/>
          </a:blip>
          <a:stretch>
            <a:fillRect/>
          </a:stretch>
        </p:blipFill>
        <p:spPr>
          <a:xfrm>
            <a:off x="4922150" y="1925863"/>
            <a:ext cx="1190625" cy="117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1224488" y="2481413"/>
            <a:ext cx="2354700" cy="67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 to the interpreter and type:</a:t>
            </a:r>
            <a:endParaRPr/>
          </a:p>
        </p:txBody>
      </p:sp>
      <p:sp>
        <p:nvSpPr>
          <p:cNvPr id="333" name="Google Shape;333;p44"/>
          <p:cNvSpPr txBox="1">
            <a:spLocks noGrp="1"/>
          </p:cNvSpPr>
          <p:nvPr>
            <p:ph type="ctrTitle" idx="2"/>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Checking Type</a:t>
            </a:r>
            <a:endParaRPr/>
          </a:p>
        </p:txBody>
      </p:sp>
      <p:pic>
        <p:nvPicPr>
          <p:cNvPr id="334" name="Google Shape;334;p44"/>
          <p:cNvPicPr preferRelativeResize="0"/>
          <p:nvPr/>
        </p:nvPicPr>
        <p:blipFill>
          <a:blip r:embed="rId3">
            <a:alphaModFix/>
          </a:blip>
          <a:stretch>
            <a:fillRect/>
          </a:stretch>
        </p:blipFill>
        <p:spPr>
          <a:xfrm>
            <a:off x="4835038" y="2105350"/>
            <a:ext cx="1714500" cy="1162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Integers</a:t>
            </a:r>
            <a:endParaRPr/>
          </a:p>
        </p:txBody>
      </p:sp>
      <p:graphicFrame>
        <p:nvGraphicFramePr>
          <p:cNvPr id="340" name="Google Shape;340;p45"/>
          <p:cNvGraphicFramePr/>
          <p:nvPr/>
        </p:nvGraphicFramePr>
        <p:xfrm>
          <a:off x="952500" y="2000250"/>
          <a:ext cx="3000000" cy="3000000"/>
        </p:xfrm>
        <a:graphic>
          <a:graphicData uri="http://schemas.openxmlformats.org/drawingml/2006/table">
            <a:tbl>
              <a:tblPr>
                <a:noFill/>
                <a:tableStyleId>{501978F8-141D-4CED-BE19-5B7F0319C30D}</a:tableStyleId>
              </a:tblPr>
              <a:tblGrid>
                <a:gridCol w="2589800">
                  <a:extLst>
                    <a:ext uri="{9D8B030D-6E8A-4147-A177-3AD203B41FA5}">
                      <a16:colId xmlns:a16="http://schemas.microsoft.com/office/drawing/2014/main" val="20000"/>
                    </a:ext>
                  </a:extLst>
                </a:gridCol>
                <a:gridCol w="22362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Type</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Examples &amp; Syntax</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Properties / Description</a:t>
                      </a:r>
                      <a:endParaRPr/>
                    </a:p>
                  </a:txBody>
                  <a:tcPr marL="91425" marR="91425" marT="91425" marB="91425">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Name: </a:t>
                      </a:r>
                      <a:r>
                        <a:rPr lang="en"/>
                        <a:t>Integer</a:t>
                      </a:r>
                      <a:endParaRPr/>
                    </a:p>
                    <a:p>
                      <a:pPr marL="0" lvl="0" indent="0" algn="l" rtl="0">
                        <a:spcBef>
                          <a:spcPts val="0"/>
                        </a:spcBef>
                        <a:spcAft>
                          <a:spcPts val="0"/>
                        </a:spcAft>
                        <a:buNone/>
                      </a:pPr>
                      <a:r>
                        <a:rPr lang="en" b="1"/>
                        <a:t>Code to convert:</a:t>
                      </a:r>
                      <a:r>
                        <a:rPr lang="en"/>
                        <a:t> </a:t>
                      </a:r>
                      <a:r>
                        <a:rPr lang="en">
                          <a:latin typeface="Courier New"/>
                          <a:ea typeface="Courier New"/>
                          <a:cs typeface="Courier New"/>
                          <a:sym typeface="Courier New"/>
                        </a:rPr>
                        <a:t>int(x)</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0</a:t>
                      </a:r>
                      <a:endParaRPr/>
                    </a:p>
                    <a:p>
                      <a:pPr marL="0" lvl="0" indent="0" algn="l" rtl="0">
                        <a:spcBef>
                          <a:spcPts val="0"/>
                        </a:spcBef>
                        <a:spcAft>
                          <a:spcPts val="0"/>
                        </a:spcAft>
                        <a:buNone/>
                      </a:pPr>
                      <a:r>
                        <a:rPr lang="en"/>
                        <a:t>1</a:t>
                      </a:r>
                      <a:endParaRPr/>
                    </a:p>
                    <a:p>
                      <a:pPr marL="0" lvl="0" indent="0" algn="l" rtl="0">
                        <a:spcBef>
                          <a:spcPts val="0"/>
                        </a:spcBef>
                        <a:spcAft>
                          <a:spcPts val="0"/>
                        </a:spcAft>
                        <a:buNone/>
                      </a:pPr>
                      <a:r>
                        <a:rPr lang="en" b="1"/>
                        <a:t>Syntax:</a:t>
                      </a:r>
                      <a:r>
                        <a:rPr lang="en"/>
                        <a:t> </a:t>
                      </a:r>
                      <a:r>
                        <a:rPr lang="en">
                          <a:latin typeface="Courier New"/>
                          <a:ea typeface="Courier New"/>
                          <a:cs typeface="Courier New"/>
                          <a:sym typeface="Courier New"/>
                        </a:rPr>
                        <a:t>x = 1</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Integer whole numbers that you can use in mathematical operations</a:t>
                      </a:r>
                      <a:endParaRPr/>
                    </a:p>
                  </a:txBody>
                  <a:tcPr marL="91425" marR="91425" marT="91425" marB="914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Floats</a:t>
            </a:r>
            <a:endParaRPr/>
          </a:p>
        </p:txBody>
      </p:sp>
      <p:graphicFrame>
        <p:nvGraphicFramePr>
          <p:cNvPr id="346" name="Google Shape;346;p46"/>
          <p:cNvGraphicFramePr/>
          <p:nvPr/>
        </p:nvGraphicFramePr>
        <p:xfrm>
          <a:off x="952500" y="2000250"/>
          <a:ext cx="3000000" cy="3000000"/>
        </p:xfrm>
        <a:graphic>
          <a:graphicData uri="http://schemas.openxmlformats.org/drawingml/2006/table">
            <a:tbl>
              <a:tblPr>
                <a:noFill/>
                <a:tableStyleId>{501978F8-141D-4CED-BE19-5B7F0319C30D}</a:tableStyleId>
              </a:tblPr>
              <a:tblGrid>
                <a:gridCol w="2589800">
                  <a:extLst>
                    <a:ext uri="{9D8B030D-6E8A-4147-A177-3AD203B41FA5}">
                      <a16:colId xmlns:a16="http://schemas.microsoft.com/office/drawing/2014/main" val="20000"/>
                    </a:ext>
                  </a:extLst>
                </a:gridCol>
                <a:gridCol w="22362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Type</a:t>
                      </a:r>
                      <a:endParaRPr/>
                    </a:p>
                  </a:txBody>
                  <a:tcPr marL="91425" marR="91425" marT="91425" marB="91425">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Examples &amp; Syntax</a:t>
                      </a:r>
                      <a:endParaRPr/>
                    </a:p>
                  </a:txBody>
                  <a:tcPr marL="91425" marR="91425" marT="91425" marB="91425">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Properties / Description</a:t>
                      </a:r>
                      <a:endParaRPr/>
                    </a:p>
                  </a:txBody>
                  <a:tcPr marL="91425" marR="91425" marT="91425" marB="91425">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Name: </a:t>
                      </a:r>
                      <a:r>
                        <a:rPr lang="en"/>
                        <a:t>Floating Point</a:t>
                      </a:r>
                      <a:endParaRPr/>
                    </a:p>
                    <a:p>
                      <a:pPr marL="0" lvl="0" indent="0" algn="l" rtl="0">
                        <a:spcBef>
                          <a:spcPts val="0"/>
                        </a:spcBef>
                        <a:spcAft>
                          <a:spcPts val="0"/>
                        </a:spcAft>
                        <a:buNone/>
                      </a:pPr>
                      <a:r>
                        <a:rPr lang="en" b="1"/>
                        <a:t>Code to convert: </a:t>
                      </a:r>
                      <a:r>
                        <a:rPr lang="en">
                          <a:latin typeface="Courier New"/>
                          <a:ea typeface="Courier New"/>
                          <a:cs typeface="Courier New"/>
                          <a:sym typeface="Courier New"/>
                        </a:rPr>
                        <a:t>float(x)</a:t>
                      </a:r>
                      <a:endParaRPr>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a:t>-1.1</a:t>
                      </a:r>
                      <a:endParaRPr/>
                    </a:p>
                    <a:p>
                      <a:pPr marL="0" lvl="0" indent="0" algn="l" rtl="0">
                        <a:spcBef>
                          <a:spcPts val="0"/>
                        </a:spcBef>
                        <a:spcAft>
                          <a:spcPts val="0"/>
                        </a:spcAft>
                        <a:buNone/>
                      </a:pPr>
                      <a:r>
                        <a:rPr lang="en"/>
                        <a:t>-1.0</a:t>
                      </a:r>
                      <a:endParaRPr/>
                    </a:p>
                    <a:p>
                      <a:pPr marL="0" lvl="0" indent="0" algn="l" rtl="0">
                        <a:spcBef>
                          <a:spcPts val="0"/>
                        </a:spcBef>
                        <a:spcAft>
                          <a:spcPts val="0"/>
                        </a:spcAft>
                        <a:buNone/>
                      </a:pPr>
                      <a:r>
                        <a:rPr lang="en"/>
                        <a:t>0.0</a:t>
                      </a:r>
                      <a:endParaRPr/>
                    </a:p>
                    <a:p>
                      <a:pPr marL="0" lvl="0" indent="0" algn="l" rtl="0">
                        <a:spcBef>
                          <a:spcPts val="0"/>
                        </a:spcBef>
                        <a:spcAft>
                          <a:spcPts val="0"/>
                        </a:spcAft>
                        <a:buNone/>
                      </a:pPr>
                      <a:r>
                        <a:rPr lang="en"/>
                        <a:t>1.0</a:t>
                      </a:r>
                      <a:endParaRPr/>
                    </a:p>
                    <a:p>
                      <a:pPr marL="0" lvl="0" indent="0" algn="l" rtl="0">
                        <a:spcBef>
                          <a:spcPts val="0"/>
                        </a:spcBef>
                        <a:spcAft>
                          <a:spcPts val="0"/>
                        </a:spcAft>
                        <a:buNone/>
                      </a:pPr>
                      <a:r>
                        <a:rPr lang="en" b="1"/>
                        <a:t>Syntax:</a:t>
                      </a:r>
                      <a:r>
                        <a:rPr lang="en"/>
                        <a:t> </a:t>
                      </a:r>
                      <a:r>
                        <a:rPr lang="en">
                          <a:latin typeface="Courier New"/>
                          <a:ea typeface="Courier New"/>
                          <a:cs typeface="Courier New"/>
                          <a:sym typeface="Courier New"/>
                        </a:rPr>
                        <a:t>x = -1.1</a:t>
                      </a:r>
                      <a:endParaRPr>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a:t>Decimal-point precision real numbers that you can use in mathematical operations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347" name="Google Shape;347;p46"/>
          <p:cNvSpPr txBox="1"/>
          <p:nvPr/>
        </p:nvSpPr>
        <p:spPr>
          <a:xfrm>
            <a:off x="952500" y="3775975"/>
            <a:ext cx="5925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Important: even though 1 and 1.0 have the same mathematical value, choosing to represent the value to decimal-point precision will cause it to be represented in Python as a floating point number. This may have the same mathematical value but it is a fundamental different data type with different properties and functionality.</a:t>
            </a:r>
            <a:endParaRPr>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ctrTitle"/>
          </p:nvPr>
        </p:nvSpPr>
        <p:spPr>
          <a:xfrm>
            <a:off x="1529125"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Due Today</a:t>
            </a:r>
            <a:endParaRPr sz="2800"/>
          </a:p>
        </p:txBody>
      </p:sp>
      <p:sp>
        <p:nvSpPr>
          <p:cNvPr id="178" name="Google Shape;178;p29"/>
          <p:cNvSpPr txBox="1">
            <a:spLocks noGrp="1"/>
          </p:cNvSpPr>
          <p:nvPr>
            <p:ph type="subTitle" idx="1"/>
          </p:nvPr>
        </p:nvSpPr>
        <p:spPr>
          <a:xfrm>
            <a:off x="472225"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Homework from Session One</a:t>
            </a:r>
            <a:endParaRPr sz="1800"/>
          </a:p>
          <a:p>
            <a:pPr marL="457200" lvl="0" indent="-342900" algn="l" rtl="0">
              <a:spcBef>
                <a:spcPts val="0"/>
              </a:spcBef>
              <a:spcAft>
                <a:spcPts val="0"/>
              </a:spcAft>
              <a:buSzPts val="1800"/>
              <a:buChar char="●"/>
            </a:pPr>
            <a:r>
              <a:rPr lang="en" sz="1800"/>
              <a:t>Practice quiz on Session One Content</a:t>
            </a:r>
            <a:endParaRPr sz="1800"/>
          </a:p>
        </p:txBody>
      </p:sp>
      <p:sp>
        <p:nvSpPr>
          <p:cNvPr id="179" name="Google Shape;179;p29"/>
          <p:cNvSpPr txBox="1">
            <a:spLocks noGrp="1"/>
          </p:cNvSpPr>
          <p:nvPr>
            <p:ph type="ctrTitle" idx="2"/>
          </p:nvPr>
        </p:nvSpPr>
        <p:spPr>
          <a:xfrm>
            <a:off x="5977662"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chemeClr val="accent5"/>
                </a:solidFill>
              </a:rPr>
              <a:t>Due Next Week</a:t>
            </a:r>
            <a:endParaRPr sz="2800">
              <a:solidFill>
                <a:schemeClr val="accent5"/>
              </a:solidFill>
            </a:endParaRPr>
          </a:p>
        </p:txBody>
      </p:sp>
      <p:sp>
        <p:nvSpPr>
          <p:cNvPr id="180" name="Google Shape;180;p29"/>
          <p:cNvSpPr txBox="1">
            <a:spLocks noGrp="1"/>
          </p:cNvSpPr>
          <p:nvPr>
            <p:ph type="subTitle" idx="3"/>
          </p:nvPr>
        </p:nvSpPr>
        <p:spPr>
          <a:xfrm>
            <a:off x="4920750"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5"/>
              </a:buClr>
              <a:buSzPts val="1800"/>
              <a:buChar char="●"/>
            </a:pPr>
            <a:r>
              <a:rPr lang="en" sz="1800">
                <a:solidFill>
                  <a:schemeClr val="accent5"/>
                </a:solidFill>
              </a:rPr>
              <a:t>Homework from this session</a:t>
            </a:r>
            <a:endParaRPr sz="1800">
              <a:solidFill>
                <a:schemeClr val="accent5"/>
              </a:solidFill>
            </a:endParaRPr>
          </a:p>
          <a:p>
            <a:pPr marL="457200" lvl="0" indent="-342900" algn="l" rtl="0">
              <a:spcBef>
                <a:spcPts val="0"/>
              </a:spcBef>
              <a:spcAft>
                <a:spcPts val="0"/>
              </a:spcAft>
              <a:buClr>
                <a:schemeClr val="accent5"/>
              </a:buClr>
              <a:buSzPts val="1800"/>
              <a:buChar char="●"/>
            </a:pPr>
            <a:r>
              <a:rPr lang="en" sz="1800">
                <a:solidFill>
                  <a:schemeClr val="accent5"/>
                </a:solidFill>
              </a:rPr>
              <a:t>Quiz on this session’s content</a:t>
            </a:r>
            <a:endParaRPr sz="1800">
              <a:solidFill>
                <a:schemeClr val="accent5"/>
              </a:solidFill>
            </a:endParaRPr>
          </a:p>
        </p:txBody>
      </p:sp>
      <p:sp>
        <p:nvSpPr>
          <p:cNvPr id="181" name="Google Shape;181;p29"/>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p:nvPr/>
        </p:nvSpPr>
        <p:spPr>
          <a:xfrm>
            <a:off x="1046550" y="2125725"/>
            <a:ext cx="7328700" cy="2042100"/>
          </a:xfrm>
          <a:prstGeom prst="rect">
            <a:avLst/>
          </a:prstGeom>
          <a:solidFill>
            <a:srgbClr val="F3F3F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txBox="1">
            <a:spLocks noGrp="1"/>
          </p:cNvSpPr>
          <p:nvPr>
            <p:ph type="ctrTitle" idx="2"/>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Numeric Types: Integers &amp; Floats</a:t>
            </a:r>
            <a:endParaRPr/>
          </a:p>
        </p:txBody>
      </p:sp>
      <p:graphicFrame>
        <p:nvGraphicFramePr>
          <p:cNvPr id="354" name="Google Shape;354;p47"/>
          <p:cNvGraphicFramePr/>
          <p:nvPr/>
        </p:nvGraphicFramePr>
        <p:xfrm>
          <a:off x="952500" y="2000250"/>
          <a:ext cx="3000000" cy="3000000"/>
        </p:xfrm>
        <a:graphic>
          <a:graphicData uri="http://schemas.openxmlformats.org/drawingml/2006/table">
            <a:tbl>
              <a:tblPr>
                <a:noFill/>
                <a:tableStyleId>{501978F8-141D-4CED-BE19-5B7F0319C30D}</a:tableStyleId>
              </a:tblPr>
              <a:tblGrid>
                <a:gridCol w="2589800">
                  <a:extLst>
                    <a:ext uri="{9D8B030D-6E8A-4147-A177-3AD203B41FA5}">
                      <a16:colId xmlns:a16="http://schemas.microsoft.com/office/drawing/2014/main" val="20000"/>
                    </a:ext>
                  </a:extLst>
                </a:gridCol>
                <a:gridCol w="22362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Type</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Examples &amp; Syntax</a:t>
                      </a:r>
                      <a:endParaRPr/>
                    </a:p>
                  </a:txBody>
                  <a:tcPr marL="91425" marR="91425" marT="91425" marB="91425">
                    <a:solidFill>
                      <a:schemeClr val="lt1"/>
                    </a:solidFill>
                  </a:tcPr>
                </a:tc>
                <a:tc>
                  <a:txBody>
                    <a:bodyPr/>
                    <a:lstStyle/>
                    <a:p>
                      <a:pPr marL="0" lvl="0" indent="0" algn="l" rtl="0">
                        <a:spcBef>
                          <a:spcPts val="0"/>
                        </a:spcBef>
                        <a:spcAft>
                          <a:spcPts val="0"/>
                        </a:spcAft>
                        <a:buNone/>
                      </a:pPr>
                      <a:r>
                        <a:rPr lang="en"/>
                        <a:t>Properties / Description</a:t>
                      </a:r>
                      <a:endParaRPr/>
                    </a:p>
                  </a:txBody>
                  <a:tcPr marL="91425" marR="91425" marT="91425" marB="91425">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Name: </a:t>
                      </a:r>
                      <a:r>
                        <a:rPr lang="en"/>
                        <a:t>Integer</a:t>
                      </a:r>
                      <a:endParaRPr/>
                    </a:p>
                    <a:p>
                      <a:pPr marL="0" lvl="0" indent="0" algn="l" rtl="0">
                        <a:spcBef>
                          <a:spcPts val="0"/>
                        </a:spcBef>
                        <a:spcAft>
                          <a:spcPts val="0"/>
                        </a:spcAft>
                        <a:buNone/>
                      </a:pPr>
                      <a:r>
                        <a:rPr lang="en" b="1"/>
                        <a:t>Code to convert:</a:t>
                      </a:r>
                      <a:r>
                        <a:rPr lang="en"/>
                        <a:t> </a:t>
                      </a:r>
                      <a:r>
                        <a:rPr lang="en">
                          <a:latin typeface="Courier New"/>
                          <a:ea typeface="Courier New"/>
                          <a:cs typeface="Courier New"/>
                          <a:sym typeface="Courier New"/>
                        </a:rPr>
                        <a:t>int(x)</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0</a:t>
                      </a:r>
                      <a:endParaRPr/>
                    </a:p>
                    <a:p>
                      <a:pPr marL="0" lvl="0" indent="0" algn="l" rtl="0">
                        <a:spcBef>
                          <a:spcPts val="0"/>
                        </a:spcBef>
                        <a:spcAft>
                          <a:spcPts val="0"/>
                        </a:spcAft>
                        <a:buNone/>
                      </a:pPr>
                      <a:r>
                        <a:rPr lang="en"/>
                        <a:t>1</a:t>
                      </a:r>
                      <a:endParaRPr/>
                    </a:p>
                    <a:p>
                      <a:pPr marL="0" lvl="0" indent="0" algn="l" rtl="0">
                        <a:spcBef>
                          <a:spcPts val="0"/>
                        </a:spcBef>
                        <a:spcAft>
                          <a:spcPts val="0"/>
                        </a:spcAft>
                        <a:buNone/>
                      </a:pPr>
                      <a:r>
                        <a:rPr lang="en" b="1"/>
                        <a:t>Syntax:</a:t>
                      </a:r>
                      <a:r>
                        <a:rPr lang="en"/>
                        <a:t> </a:t>
                      </a:r>
                      <a:r>
                        <a:rPr lang="en">
                          <a:latin typeface="Courier New"/>
                          <a:ea typeface="Courier New"/>
                          <a:cs typeface="Courier New"/>
                          <a:sym typeface="Courier New"/>
                        </a:rPr>
                        <a:t>x = 1</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Integer whole numbers that you can use in mathematical operations</a:t>
                      </a:r>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Name: </a:t>
                      </a:r>
                      <a:r>
                        <a:rPr lang="en"/>
                        <a:t>Floating Point</a:t>
                      </a:r>
                      <a:endParaRPr/>
                    </a:p>
                    <a:p>
                      <a:pPr marL="0" lvl="0" indent="0" algn="l" rtl="0">
                        <a:spcBef>
                          <a:spcPts val="0"/>
                        </a:spcBef>
                        <a:spcAft>
                          <a:spcPts val="0"/>
                        </a:spcAft>
                        <a:buNone/>
                      </a:pPr>
                      <a:r>
                        <a:rPr lang="en" b="1"/>
                        <a:t>Code to convert: </a:t>
                      </a:r>
                      <a:r>
                        <a:rPr lang="en">
                          <a:latin typeface="Courier New"/>
                          <a:ea typeface="Courier New"/>
                          <a:cs typeface="Courier New"/>
                          <a:sym typeface="Courier New"/>
                        </a:rPr>
                        <a:t>float(x)</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-1.0</a:t>
                      </a:r>
                      <a:endParaRPr/>
                    </a:p>
                    <a:p>
                      <a:pPr marL="0" lvl="0" indent="0" algn="l" rtl="0">
                        <a:spcBef>
                          <a:spcPts val="0"/>
                        </a:spcBef>
                        <a:spcAft>
                          <a:spcPts val="0"/>
                        </a:spcAft>
                        <a:buNone/>
                      </a:pPr>
                      <a:r>
                        <a:rPr lang="en"/>
                        <a:t>0.0</a:t>
                      </a:r>
                      <a:endParaRPr/>
                    </a:p>
                    <a:p>
                      <a:pPr marL="0" lvl="0" indent="0" algn="l" rtl="0">
                        <a:spcBef>
                          <a:spcPts val="0"/>
                        </a:spcBef>
                        <a:spcAft>
                          <a:spcPts val="0"/>
                        </a:spcAft>
                        <a:buNone/>
                      </a:pPr>
                      <a:r>
                        <a:rPr lang="en"/>
                        <a:t>1.0</a:t>
                      </a:r>
                      <a:endParaRPr/>
                    </a:p>
                    <a:p>
                      <a:pPr marL="0" lvl="0" indent="0" algn="l" rtl="0">
                        <a:spcBef>
                          <a:spcPts val="0"/>
                        </a:spcBef>
                        <a:spcAft>
                          <a:spcPts val="0"/>
                        </a:spcAft>
                        <a:buNone/>
                      </a:pPr>
                      <a:r>
                        <a:rPr lang="en" b="1"/>
                        <a:t>Syntax:</a:t>
                      </a:r>
                      <a:r>
                        <a:rPr lang="en"/>
                        <a:t> </a:t>
                      </a:r>
                      <a:r>
                        <a:rPr lang="en">
                          <a:latin typeface="Courier New"/>
                          <a:ea typeface="Courier New"/>
                          <a:cs typeface="Courier New"/>
                          <a:sym typeface="Courier New"/>
                        </a:rPr>
                        <a:t>x = -1.1</a:t>
                      </a:r>
                      <a:endParaRPr>
                        <a:latin typeface="Courier New"/>
                        <a:ea typeface="Courier New"/>
                        <a:cs typeface="Courier New"/>
                        <a:sym typeface="Courier New"/>
                      </a:endParaRPr>
                    </a:p>
                  </a:txBody>
                  <a:tcPr marL="91425" marR="91425" marT="91425" marB="91425">
                    <a:solidFill>
                      <a:srgbClr val="FFFFFF"/>
                    </a:solidFill>
                  </a:tcPr>
                </a:tc>
                <a:tc>
                  <a:txBody>
                    <a:bodyPr/>
                    <a:lstStyle/>
                    <a:p>
                      <a:pPr marL="0" lvl="0" indent="0" algn="l" rtl="0">
                        <a:spcBef>
                          <a:spcPts val="0"/>
                        </a:spcBef>
                        <a:spcAft>
                          <a:spcPts val="0"/>
                        </a:spcAft>
                        <a:buNone/>
                      </a:pPr>
                      <a:r>
                        <a:rPr lang="en"/>
                        <a:t>Decimal-point precision real numbers that you can use in mathematical operations</a:t>
                      </a:r>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p:nvPr/>
        </p:nvSpPr>
        <p:spPr>
          <a:xfrm>
            <a:off x="3285300" y="1778075"/>
            <a:ext cx="2878200" cy="2664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sp>
        <p:nvSpPr>
          <p:cNvPr id="360" name="Google Shape;360;p48"/>
          <p:cNvSpPr txBox="1">
            <a:spLocks noGrp="1"/>
          </p:cNvSpPr>
          <p:nvPr>
            <p:ph type="ctrTitle" idx="2"/>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Quick Quiz</a:t>
            </a:r>
            <a:endParaRPr/>
          </a:p>
        </p:txBody>
      </p:sp>
      <p:sp>
        <p:nvSpPr>
          <p:cNvPr id="361" name="Google Shape;361;p48"/>
          <p:cNvSpPr/>
          <p:nvPr/>
        </p:nvSpPr>
        <p:spPr>
          <a:xfrm>
            <a:off x="3132900" y="1625675"/>
            <a:ext cx="2878200" cy="2664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What is the type of each of the following?</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lphaLcParenR"/>
            </a:pPr>
            <a:r>
              <a:rPr lang="en"/>
              <a:t>1.0</a:t>
            </a:r>
            <a:endParaRPr/>
          </a:p>
          <a:p>
            <a:pPr marL="457200" lvl="0" indent="-317500" algn="l" rtl="0">
              <a:spcBef>
                <a:spcPts val="0"/>
              </a:spcBef>
              <a:spcAft>
                <a:spcPts val="0"/>
              </a:spcAft>
              <a:buSzPts val="1400"/>
              <a:buAutoNum type="alphaLcParenR"/>
            </a:pPr>
            <a:r>
              <a:rPr lang="en"/>
              <a:t>1</a:t>
            </a:r>
            <a:endParaRPr/>
          </a:p>
          <a:p>
            <a:pPr marL="457200" lvl="0" indent="-317500" algn="l" rtl="0">
              <a:spcBef>
                <a:spcPts val="0"/>
              </a:spcBef>
              <a:spcAft>
                <a:spcPts val="0"/>
              </a:spcAft>
              <a:buSzPts val="1400"/>
              <a:buAutoNum type="alphaLcParenR"/>
            </a:pPr>
            <a:r>
              <a:rPr lang="en"/>
              <a:t>-1.1</a:t>
            </a:r>
            <a:endParaRPr/>
          </a:p>
          <a:p>
            <a:pPr marL="457200" lvl="0" indent="-317500" algn="l" rtl="0">
              <a:spcBef>
                <a:spcPts val="0"/>
              </a:spcBef>
              <a:spcAft>
                <a:spcPts val="0"/>
              </a:spcAft>
              <a:buSzPts val="1400"/>
              <a:buAutoNum type="alphaLcParenR"/>
            </a:pPr>
            <a:r>
              <a:rPr lang="en"/>
              <a:t>10</a:t>
            </a:r>
            <a:endParaRPr/>
          </a:p>
        </p:txBody>
      </p:sp>
      <p:sp>
        <p:nvSpPr>
          <p:cNvPr id="362" name="Google Shape;362;p48"/>
          <p:cNvSpPr txBox="1"/>
          <p:nvPr/>
        </p:nvSpPr>
        <p:spPr>
          <a:xfrm>
            <a:off x="4385475" y="2758025"/>
            <a:ext cx="1119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R"/>
            </a:pPr>
            <a:r>
              <a:rPr lang="en"/>
              <a:t>Float</a:t>
            </a:r>
            <a:endParaRPr/>
          </a:p>
          <a:p>
            <a:pPr marL="457200" lvl="0" indent="-317500" algn="l" rtl="0">
              <a:spcBef>
                <a:spcPts val="0"/>
              </a:spcBef>
              <a:spcAft>
                <a:spcPts val="0"/>
              </a:spcAft>
              <a:buSzPts val="1400"/>
              <a:buAutoNum type="alphaLcParenR"/>
            </a:pPr>
            <a:r>
              <a:rPr lang="en"/>
              <a:t>Int</a:t>
            </a:r>
            <a:endParaRPr/>
          </a:p>
          <a:p>
            <a:pPr marL="457200" lvl="0" indent="-317500" algn="l" rtl="0">
              <a:spcBef>
                <a:spcPts val="0"/>
              </a:spcBef>
              <a:spcAft>
                <a:spcPts val="0"/>
              </a:spcAft>
              <a:buSzPts val="1400"/>
              <a:buAutoNum type="alphaLcParenR"/>
            </a:pPr>
            <a:r>
              <a:rPr lang="en"/>
              <a:t>Float</a:t>
            </a:r>
            <a:endParaRPr/>
          </a:p>
          <a:p>
            <a:pPr marL="457200" lvl="0" indent="-317500" algn="l" rtl="0">
              <a:spcBef>
                <a:spcPts val="0"/>
              </a:spcBef>
              <a:spcAft>
                <a:spcPts val="0"/>
              </a:spcAft>
              <a:buSzPts val="1400"/>
              <a:buAutoNum type="alphaLcParenR"/>
            </a:pPr>
            <a:r>
              <a:rPr lang="en"/>
              <a:t>int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2"/>
                                        </p:tgtEl>
                                        <p:attrNameLst>
                                          <p:attrName>style.visibility</p:attrName>
                                        </p:attrNameLst>
                                      </p:cBhvr>
                                      <p:to>
                                        <p:strVal val="visible"/>
                                      </p:to>
                                    </p:set>
                                    <p:animEffect transition="in" filter="fade">
                                      <p:cBhvr>
                                        <p:cTn id="11"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Mathematical Operations</a:t>
            </a:r>
            <a:endParaRPr/>
          </a:p>
        </p:txBody>
      </p:sp>
      <p:graphicFrame>
        <p:nvGraphicFramePr>
          <p:cNvPr id="373" name="Google Shape;373;p50"/>
          <p:cNvGraphicFramePr/>
          <p:nvPr/>
        </p:nvGraphicFramePr>
        <p:xfrm>
          <a:off x="764913" y="1587299"/>
          <a:ext cx="3000000" cy="3000000"/>
        </p:xfrm>
        <a:graphic>
          <a:graphicData uri="http://schemas.openxmlformats.org/drawingml/2006/table">
            <a:tbl>
              <a:tblPr firstRow="1" bandRow="1">
                <a:noFill/>
                <a:tableStyleId>{8C981E65-C373-4C28-B82A-CED2191C5975}</a:tableStyleId>
              </a:tblPr>
              <a:tblGrid>
                <a:gridCol w="1079775">
                  <a:extLst>
                    <a:ext uri="{9D8B030D-6E8A-4147-A177-3AD203B41FA5}">
                      <a16:colId xmlns:a16="http://schemas.microsoft.com/office/drawing/2014/main" val="20000"/>
                    </a:ext>
                  </a:extLst>
                </a:gridCol>
                <a:gridCol w="1576850">
                  <a:extLst>
                    <a:ext uri="{9D8B030D-6E8A-4147-A177-3AD203B41FA5}">
                      <a16:colId xmlns:a16="http://schemas.microsoft.com/office/drawing/2014/main" val="20001"/>
                    </a:ext>
                  </a:extLst>
                </a:gridCol>
              </a:tblGrid>
              <a:tr h="443275">
                <a:tc>
                  <a:txBody>
                    <a:bodyPr/>
                    <a:lstStyle/>
                    <a:p>
                      <a:pPr marL="0" marR="0" lvl="0" indent="0" algn="l" rtl="0">
                        <a:lnSpc>
                          <a:spcPct val="100000"/>
                        </a:lnSpc>
                        <a:spcBef>
                          <a:spcPts val="0"/>
                        </a:spcBef>
                        <a:spcAft>
                          <a:spcPts val="0"/>
                        </a:spcAft>
                        <a:buNone/>
                      </a:pPr>
                      <a:r>
                        <a:rPr lang="en" sz="1400" u="none" strike="noStrike" cap="none">
                          <a:solidFill>
                            <a:schemeClr val="dk1"/>
                          </a:solidFill>
                        </a:rPr>
                        <a:t>Operator</a:t>
                      </a:r>
                      <a:endParaRPr>
                        <a:solidFill>
                          <a:schemeClr val="dk1"/>
                        </a:solidFill>
                      </a:endParaRPr>
                    </a:p>
                  </a:txBody>
                  <a:tcPr marL="91450" marR="91450" marT="45725" marB="45725">
                    <a:solidFill>
                      <a:schemeClr val="accent2"/>
                    </a:solidFill>
                  </a:tcPr>
                </a:tc>
                <a:tc>
                  <a:txBody>
                    <a:bodyPr/>
                    <a:lstStyle/>
                    <a:p>
                      <a:pPr marL="0" marR="0" lvl="0" indent="0" algn="l" rtl="0">
                        <a:lnSpc>
                          <a:spcPct val="100000"/>
                        </a:lnSpc>
                        <a:spcBef>
                          <a:spcPts val="0"/>
                        </a:spcBef>
                        <a:spcAft>
                          <a:spcPts val="0"/>
                        </a:spcAft>
                        <a:buNone/>
                      </a:pPr>
                      <a:r>
                        <a:rPr lang="en" sz="1400" u="none" strike="noStrike" cap="none">
                          <a:solidFill>
                            <a:schemeClr val="dk1"/>
                          </a:solidFill>
                        </a:rPr>
                        <a:t>Description</a:t>
                      </a:r>
                      <a:endParaRPr>
                        <a:solidFill>
                          <a:schemeClr val="dk1"/>
                        </a:solidFill>
                      </a:endParaRPr>
                    </a:p>
                  </a:txBody>
                  <a:tcPr marL="91450" marR="91450" marT="45725" marB="45725">
                    <a:solidFill>
                      <a:schemeClr val="accent2"/>
                    </a:solidFill>
                  </a:tcPr>
                </a:tc>
                <a:extLst>
                  <a:ext uri="{0D108BD9-81ED-4DB2-BD59-A6C34878D82A}">
                    <a16:rowId xmlns:a16="http://schemas.microsoft.com/office/drawing/2014/main" val="10000"/>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Addition</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1"/>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Subtraction</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2"/>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Multiplication</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3"/>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Division</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4"/>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Modulo aka Mod</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5"/>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Floor division</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6"/>
                  </a:ext>
                </a:extLst>
              </a:tr>
              <a:tr h="261350">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a:t>
                      </a:r>
                      <a:endParaRPr>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4"/>
                          </a:solidFill>
                        </a:rPr>
                        <a:t>Exponents </a:t>
                      </a:r>
                      <a:endParaRPr>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7"/>
                  </a:ext>
                </a:extLst>
              </a:tr>
              <a:tr h="261350">
                <a:tc>
                  <a:txBody>
                    <a:bodyPr/>
                    <a:lstStyle/>
                    <a:p>
                      <a:pPr marL="0" marR="0" lvl="0" indent="0" algn="l" rtl="0">
                        <a:lnSpc>
                          <a:spcPct val="100000"/>
                        </a:lnSpc>
                        <a:spcBef>
                          <a:spcPts val="0"/>
                        </a:spcBef>
                        <a:spcAft>
                          <a:spcPts val="0"/>
                        </a:spcAft>
                        <a:buNone/>
                      </a:pPr>
                      <a:r>
                        <a:rPr lang="en">
                          <a:solidFill>
                            <a:schemeClr val="accent4"/>
                          </a:solidFill>
                        </a:rPr>
                        <a:t>==</a:t>
                      </a:r>
                      <a:endParaRPr sz="1400" u="none" strike="noStrike" cap="none">
                        <a:solidFill>
                          <a:schemeClr val="accent4"/>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None/>
                      </a:pPr>
                      <a:r>
                        <a:rPr lang="en">
                          <a:solidFill>
                            <a:schemeClr val="accent4"/>
                          </a:solidFill>
                        </a:rPr>
                        <a:t>Equality</a:t>
                      </a:r>
                      <a:endParaRPr sz="1400" u="none" strike="noStrike" cap="none">
                        <a:solidFill>
                          <a:schemeClr val="accent4"/>
                        </a:solidFill>
                      </a:endParaRPr>
                    </a:p>
                  </a:txBody>
                  <a:tcPr marL="91450" marR="91450" marT="45725" marB="45725">
                    <a:solidFill>
                      <a:schemeClr val="dk2"/>
                    </a:solidFill>
                  </a:tcPr>
                </a:tc>
                <a:extLst>
                  <a:ext uri="{0D108BD9-81ED-4DB2-BD59-A6C34878D82A}">
                    <a16:rowId xmlns:a16="http://schemas.microsoft.com/office/drawing/2014/main" val="10008"/>
                  </a:ext>
                </a:extLst>
              </a:tr>
            </a:tbl>
          </a:graphicData>
        </a:graphic>
      </p:graphicFrame>
      <p:sp>
        <p:nvSpPr>
          <p:cNvPr id="374" name="Google Shape;374;p50"/>
          <p:cNvSpPr txBox="1"/>
          <p:nvPr/>
        </p:nvSpPr>
        <p:spPr>
          <a:xfrm>
            <a:off x="3875400" y="1797875"/>
            <a:ext cx="4824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1+1</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1.0+1.0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100/10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101//10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100%9</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10**2</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10*2</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10==10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10==10.0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2==3.0</a:t>
            </a:r>
            <a:endParaRPr>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Comparison Operations</a:t>
            </a:r>
            <a:endParaRPr/>
          </a:p>
        </p:txBody>
      </p:sp>
      <p:sp>
        <p:nvSpPr>
          <p:cNvPr id="380" name="Google Shape;380;p51"/>
          <p:cNvSpPr txBox="1"/>
          <p:nvPr/>
        </p:nvSpPr>
        <p:spPr>
          <a:xfrm>
            <a:off x="5899600" y="1988700"/>
            <a:ext cx="2761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1.0 == 1</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 != 1.0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 &gt; int(1.5)</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 &gt;= int(1.5)</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2 &gt;= 2 + 1</a:t>
            </a:r>
            <a:endParaRPr>
              <a:latin typeface="Anaheim"/>
              <a:ea typeface="Anaheim"/>
              <a:cs typeface="Anaheim"/>
              <a:sym typeface="Anaheim"/>
            </a:endParaRPr>
          </a:p>
        </p:txBody>
      </p:sp>
      <p:graphicFrame>
        <p:nvGraphicFramePr>
          <p:cNvPr id="381" name="Google Shape;381;p51"/>
          <p:cNvGraphicFramePr/>
          <p:nvPr/>
        </p:nvGraphicFramePr>
        <p:xfrm>
          <a:off x="400525" y="2030563"/>
          <a:ext cx="3000000" cy="3000000"/>
        </p:xfrm>
        <a:graphic>
          <a:graphicData uri="http://schemas.openxmlformats.org/drawingml/2006/table">
            <a:tbl>
              <a:tblPr firstRow="1" bandRow="1">
                <a:noFill/>
                <a:tableStyleId>{8C981E65-C373-4C28-B82A-CED2191C5975}</a:tableStyleId>
              </a:tblPr>
              <a:tblGrid>
                <a:gridCol w="1253975">
                  <a:extLst>
                    <a:ext uri="{9D8B030D-6E8A-4147-A177-3AD203B41FA5}">
                      <a16:colId xmlns:a16="http://schemas.microsoft.com/office/drawing/2014/main" val="20000"/>
                    </a:ext>
                  </a:extLst>
                </a:gridCol>
                <a:gridCol w="4002875">
                  <a:extLst>
                    <a:ext uri="{9D8B030D-6E8A-4147-A177-3AD203B41FA5}">
                      <a16:colId xmlns:a16="http://schemas.microsoft.com/office/drawing/2014/main" val="20001"/>
                    </a:ext>
                  </a:extLst>
                </a:gridCol>
              </a:tblGrid>
              <a:tr h="246000">
                <a:tc>
                  <a:txBody>
                    <a:bodyPr/>
                    <a:lstStyle/>
                    <a:p>
                      <a:pPr marL="0" marR="0" lvl="0" indent="0" algn="l" rtl="0">
                        <a:lnSpc>
                          <a:spcPct val="100000"/>
                        </a:lnSpc>
                        <a:spcBef>
                          <a:spcPts val="0"/>
                        </a:spcBef>
                        <a:spcAft>
                          <a:spcPts val="0"/>
                        </a:spcAft>
                        <a:buNone/>
                      </a:pPr>
                      <a:r>
                        <a:rPr lang="en" sz="1400" u="none" strike="noStrike" cap="none"/>
                        <a:t>Operator</a:t>
                      </a:r>
                      <a:endParaRPr/>
                    </a:p>
                  </a:txBody>
                  <a:tcPr marL="91450" marR="91450" marT="45725" marB="45725">
                    <a:solidFill>
                      <a:schemeClr val="accent2"/>
                    </a:solidFill>
                  </a:tcPr>
                </a:tc>
                <a:tc>
                  <a:txBody>
                    <a:bodyPr/>
                    <a:lstStyle/>
                    <a:p>
                      <a:pPr marL="0" marR="0" lvl="0" indent="0" algn="l" rtl="0">
                        <a:lnSpc>
                          <a:spcPct val="100000"/>
                        </a:lnSpc>
                        <a:spcBef>
                          <a:spcPts val="0"/>
                        </a:spcBef>
                        <a:spcAft>
                          <a:spcPts val="0"/>
                        </a:spcAft>
                        <a:buNone/>
                      </a:pPr>
                      <a:r>
                        <a:rPr lang="en" sz="1400" u="none" strike="noStrike" cap="none"/>
                        <a:t>Comparison Being Made</a:t>
                      </a:r>
                      <a:endParaRPr/>
                    </a:p>
                  </a:txBody>
                  <a:tcPr marL="91450" marR="91450" marT="45725" marB="45725">
                    <a:solidFill>
                      <a:schemeClr val="accent2"/>
                    </a:solidFill>
                  </a:tcPr>
                </a:tc>
                <a:extLst>
                  <a:ext uri="{0D108BD9-81ED-4DB2-BD59-A6C34878D82A}">
                    <a16:rowId xmlns:a16="http://schemas.microsoft.com/office/drawing/2014/main" val="10000"/>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Are these two things equal to each other?</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1"/>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Is this thing not equal to this other thing?</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2"/>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&gt;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Is this thing greater than that thing?</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3"/>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&lt;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Is this thing less than that thing?</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4"/>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&gt;=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Is this thing greater than or equal to that thing?</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5"/>
                  </a:ext>
                </a:extLst>
              </a:tr>
              <a:tr h="246000">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&lt;=</a:t>
                      </a:r>
                      <a:endParaRPr>
                        <a:solidFill>
                          <a:schemeClr val="accent3"/>
                        </a:solidFill>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 sz="1400" u="none" strike="noStrike" cap="none">
                          <a:solidFill>
                            <a:schemeClr val="accent3"/>
                          </a:solidFill>
                        </a:rPr>
                        <a:t>Is this thing less than or equal to that thing?</a:t>
                      </a:r>
                      <a:endParaRPr>
                        <a:solidFill>
                          <a:schemeClr val="accent3"/>
                        </a:solidFill>
                      </a:endParaRPr>
                    </a:p>
                  </a:txBody>
                  <a:tcPr marL="91450" marR="91450" marT="45725" marB="45725">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ctrTitle"/>
          </p:nvPr>
        </p:nvSpPr>
        <p:spPr>
          <a:xfrm>
            <a:off x="889350" y="1715300"/>
            <a:ext cx="23124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Casting &amp; conversion</a:t>
            </a:r>
            <a:endParaRPr/>
          </a:p>
        </p:txBody>
      </p:sp>
      <p:sp>
        <p:nvSpPr>
          <p:cNvPr id="387" name="Google Shape;387;p52"/>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Changing data from one type to another</a:t>
            </a:r>
            <a:endParaRPr/>
          </a:p>
        </p:txBody>
      </p:sp>
      <p:sp>
        <p:nvSpPr>
          <p:cNvPr id="388" name="Google Shape;388;p52"/>
          <p:cNvSpPr txBox="1"/>
          <p:nvPr/>
        </p:nvSpPr>
        <p:spPr>
          <a:xfrm>
            <a:off x="4453900" y="792925"/>
            <a:ext cx="4049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sp>
        <p:nvSpPr>
          <p:cNvPr id="389" name="Google Shape;389;p52"/>
          <p:cNvSpPr txBox="1"/>
          <p:nvPr/>
        </p:nvSpPr>
        <p:spPr>
          <a:xfrm>
            <a:off x="4572000" y="1017150"/>
            <a:ext cx="4049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Conversion is the process of changing data from one type to another for a given operation.</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457200" lvl="0" indent="0" algn="l" rtl="0">
              <a:spcBef>
                <a:spcPts val="0"/>
              </a:spcBef>
              <a:spcAft>
                <a:spcPts val="0"/>
              </a:spcAft>
              <a:buNone/>
            </a:pPr>
            <a:r>
              <a:rPr lang="en">
                <a:latin typeface="Anaheim"/>
                <a:ea typeface="Anaheim"/>
                <a:cs typeface="Anaheim"/>
                <a:sym typeface="Anaheim"/>
              </a:rPr>
              <a:t>&gt;&gt; Conversion is temporary for the duration of an operation and does not change the underlying data</a:t>
            </a:r>
            <a:endParaRPr>
              <a:latin typeface="Anaheim"/>
              <a:ea typeface="Anaheim"/>
              <a:cs typeface="Anaheim"/>
              <a:sym typeface="Anaheim"/>
            </a:endParaRPr>
          </a:p>
          <a:p>
            <a:pPr marL="45720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There are two types of conversion:</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Implicit Conversion</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Explicit Conversion</a:t>
            </a:r>
            <a:endParaRPr>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p:nvPr/>
        </p:nvSpPr>
        <p:spPr>
          <a:xfrm>
            <a:off x="2251850" y="1059550"/>
            <a:ext cx="253200" cy="25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txBox="1"/>
          <p:nvPr/>
        </p:nvSpPr>
        <p:spPr>
          <a:xfrm>
            <a:off x="4747750" y="1117200"/>
            <a:ext cx="34614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Pacifico"/>
              <a:ea typeface="Pacifico"/>
              <a:cs typeface="Pacifico"/>
              <a:sym typeface="Pacifico"/>
            </a:endParaRPr>
          </a:p>
          <a:p>
            <a:pPr marL="0" lvl="0" indent="0" algn="l" rtl="0">
              <a:spcBef>
                <a:spcPts val="0"/>
              </a:spcBef>
              <a:spcAft>
                <a:spcPts val="0"/>
              </a:spcAft>
              <a:buNone/>
            </a:pPr>
            <a:endParaRPr sz="1700">
              <a:latin typeface="Pacifico"/>
              <a:ea typeface="Pacifico"/>
              <a:cs typeface="Pacifico"/>
              <a:sym typeface="Pacifico"/>
            </a:endParaRPr>
          </a:p>
          <a:p>
            <a:pPr marL="457200" lvl="0" indent="-311150" algn="l" rtl="0">
              <a:spcBef>
                <a:spcPts val="0"/>
              </a:spcBef>
              <a:spcAft>
                <a:spcPts val="0"/>
              </a:spcAft>
              <a:buSzPts val="1300"/>
              <a:buFont typeface="Anaheim"/>
              <a:buAutoNum type="alphaLcParenR"/>
            </a:pPr>
            <a:r>
              <a:rPr lang="en" sz="1300">
                <a:latin typeface="Anaheim"/>
                <a:ea typeface="Anaheim"/>
                <a:cs typeface="Anaheim"/>
                <a:sym typeface="Anaheim"/>
              </a:rPr>
              <a:t>Happens when the interpreter recognizes it can convert between compatible types to make an operation succeed</a:t>
            </a:r>
            <a:endParaRPr sz="1300">
              <a:latin typeface="Anaheim"/>
              <a:ea typeface="Anaheim"/>
              <a:cs typeface="Anaheim"/>
              <a:sym typeface="Anaheim"/>
            </a:endParaRPr>
          </a:p>
        </p:txBody>
      </p:sp>
      <p:sp>
        <p:nvSpPr>
          <p:cNvPr id="396" name="Google Shape;396;p53"/>
          <p:cNvSpPr txBox="1"/>
          <p:nvPr/>
        </p:nvSpPr>
        <p:spPr>
          <a:xfrm>
            <a:off x="1505750" y="986050"/>
            <a:ext cx="99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 + 1.6 =  ?</a:t>
            </a:r>
            <a:endParaRPr>
              <a:latin typeface="Anaheim"/>
              <a:ea typeface="Anaheim"/>
              <a:cs typeface="Anaheim"/>
              <a:sym typeface="Anaheim"/>
            </a:endParaRPr>
          </a:p>
        </p:txBody>
      </p:sp>
      <p:sp>
        <p:nvSpPr>
          <p:cNvPr id="397" name="Google Shape;397;p53"/>
          <p:cNvSpPr txBox="1"/>
          <p:nvPr/>
        </p:nvSpPr>
        <p:spPr>
          <a:xfrm>
            <a:off x="1106000" y="1386250"/>
            <a:ext cx="8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cifico"/>
                <a:ea typeface="Pacifico"/>
                <a:cs typeface="Pacifico"/>
                <a:sym typeface="Pacifico"/>
              </a:rPr>
              <a:t>integer</a:t>
            </a:r>
            <a:endParaRPr>
              <a:latin typeface="Pacifico"/>
              <a:ea typeface="Pacifico"/>
              <a:cs typeface="Pacifico"/>
              <a:sym typeface="Pacifico"/>
            </a:endParaRPr>
          </a:p>
        </p:txBody>
      </p:sp>
      <p:sp>
        <p:nvSpPr>
          <p:cNvPr id="398" name="Google Shape;398;p53"/>
          <p:cNvSpPr txBox="1"/>
          <p:nvPr/>
        </p:nvSpPr>
        <p:spPr>
          <a:xfrm>
            <a:off x="2012275" y="1386250"/>
            <a:ext cx="8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cifico"/>
                <a:ea typeface="Pacifico"/>
                <a:cs typeface="Pacifico"/>
                <a:sym typeface="Pacifico"/>
              </a:rPr>
              <a:t>float</a:t>
            </a:r>
            <a:endParaRPr>
              <a:latin typeface="Pacifico"/>
              <a:ea typeface="Pacifico"/>
              <a:cs typeface="Pacifico"/>
              <a:sym typeface="Pacifico"/>
            </a:endParaRPr>
          </a:p>
        </p:txBody>
      </p:sp>
      <p:cxnSp>
        <p:nvCxnSpPr>
          <p:cNvPr id="399" name="Google Shape;399;p53"/>
          <p:cNvCxnSpPr>
            <a:stCxn id="397" idx="0"/>
            <a:endCxn id="396" idx="1"/>
          </p:cNvCxnSpPr>
          <p:nvPr/>
        </p:nvCxnSpPr>
        <p:spPr>
          <a:xfrm rot="5400000" flipH="1">
            <a:off x="1409000" y="1282750"/>
            <a:ext cx="200100" cy="6900"/>
          </a:xfrm>
          <a:prstGeom prst="curvedConnector4">
            <a:avLst>
              <a:gd name="adj1" fmla="val 319003"/>
              <a:gd name="adj2" fmla="val 9342391"/>
            </a:avLst>
          </a:prstGeom>
          <a:noFill/>
          <a:ln w="9525" cap="flat" cmpd="sng">
            <a:solidFill>
              <a:schemeClr val="accent3"/>
            </a:solidFill>
            <a:prstDash val="solid"/>
            <a:round/>
            <a:headEnd type="none" w="med" len="med"/>
            <a:tailEnd type="none" w="med" len="med"/>
          </a:ln>
        </p:spPr>
      </p:cxnSp>
      <p:cxnSp>
        <p:nvCxnSpPr>
          <p:cNvPr id="400" name="Google Shape;400;p53"/>
          <p:cNvCxnSpPr>
            <a:stCxn id="398" idx="0"/>
          </p:cNvCxnSpPr>
          <p:nvPr/>
        </p:nvCxnSpPr>
        <p:spPr>
          <a:xfrm rot="5400000" flipH="1">
            <a:off x="2168575" y="1136050"/>
            <a:ext cx="93600" cy="406800"/>
          </a:xfrm>
          <a:prstGeom prst="curvedConnector2">
            <a:avLst/>
          </a:prstGeom>
          <a:noFill/>
          <a:ln w="9525" cap="flat" cmpd="sng">
            <a:solidFill>
              <a:schemeClr val="accent3"/>
            </a:solidFill>
            <a:prstDash val="solid"/>
            <a:round/>
            <a:headEnd type="none" w="med" len="med"/>
            <a:tailEnd type="none" w="med" len="med"/>
          </a:ln>
        </p:spPr>
      </p:cxnSp>
      <p:sp>
        <p:nvSpPr>
          <p:cNvPr id="401" name="Google Shape;401;p53"/>
          <p:cNvSpPr/>
          <p:nvPr/>
        </p:nvSpPr>
        <p:spPr>
          <a:xfrm>
            <a:off x="636325" y="1839625"/>
            <a:ext cx="31581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Courier New"/>
                <a:ea typeface="Courier New"/>
                <a:cs typeface="Courier New"/>
                <a:sym typeface="Courier New"/>
              </a:rPr>
              <a:t>Option one: convert the float to an integer (with floor, ceiling or round?):</a:t>
            </a:r>
            <a:endParaRPr sz="900">
              <a:latin typeface="Courier New"/>
              <a:ea typeface="Courier New"/>
              <a:cs typeface="Courier New"/>
              <a:sym typeface="Courier New"/>
            </a:endParaRPr>
          </a:p>
        </p:txBody>
      </p:sp>
      <p:sp>
        <p:nvSpPr>
          <p:cNvPr id="402" name="Google Shape;402;p53"/>
          <p:cNvSpPr txBox="1"/>
          <p:nvPr/>
        </p:nvSpPr>
        <p:spPr>
          <a:xfrm>
            <a:off x="639600" y="2331900"/>
            <a:ext cx="315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 + 1 = 2</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1 + 2 = 3</a:t>
            </a:r>
            <a:endParaRPr>
              <a:latin typeface="Anaheim"/>
              <a:ea typeface="Anaheim"/>
              <a:cs typeface="Anaheim"/>
              <a:sym typeface="Anaheim"/>
            </a:endParaRPr>
          </a:p>
        </p:txBody>
      </p:sp>
      <p:sp>
        <p:nvSpPr>
          <p:cNvPr id="403" name="Google Shape;403;p53"/>
          <p:cNvSpPr/>
          <p:nvPr/>
        </p:nvSpPr>
        <p:spPr>
          <a:xfrm>
            <a:off x="695450" y="2947500"/>
            <a:ext cx="31581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Courier New"/>
                <a:ea typeface="Courier New"/>
                <a:cs typeface="Courier New"/>
                <a:sym typeface="Courier New"/>
              </a:rPr>
              <a:t>Option two: convert the integer to a float:</a:t>
            </a:r>
            <a:endParaRPr sz="900">
              <a:latin typeface="Courier New"/>
              <a:ea typeface="Courier New"/>
              <a:cs typeface="Courier New"/>
              <a:sym typeface="Courier New"/>
            </a:endParaRPr>
          </a:p>
        </p:txBody>
      </p:sp>
      <p:sp>
        <p:nvSpPr>
          <p:cNvPr id="404" name="Google Shape;404;p53"/>
          <p:cNvSpPr txBox="1"/>
          <p:nvPr/>
        </p:nvSpPr>
        <p:spPr>
          <a:xfrm>
            <a:off x="695450" y="3410700"/>
            <a:ext cx="315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1.0 + 1.6 = 2.6</a:t>
            </a:r>
            <a:endParaRPr>
              <a:latin typeface="Anaheim"/>
              <a:ea typeface="Anaheim"/>
              <a:cs typeface="Anaheim"/>
              <a:sym typeface="Anaheim"/>
            </a:endParaRPr>
          </a:p>
        </p:txBody>
      </p:sp>
      <p:sp>
        <p:nvSpPr>
          <p:cNvPr id="405" name="Google Shape;405;p53"/>
          <p:cNvSpPr txBox="1"/>
          <p:nvPr/>
        </p:nvSpPr>
        <p:spPr>
          <a:xfrm>
            <a:off x="1831375" y="2295675"/>
            <a:ext cx="211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naheim"/>
                <a:ea typeface="Anaheim"/>
                <a:cs typeface="Anaheim"/>
                <a:sym typeface="Anaheim"/>
              </a:rPr>
              <a:t>This would result in data / precision loss!</a:t>
            </a:r>
            <a:endParaRPr sz="1200">
              <a:latin typeface="Anaheim"/>
              <a:ea typeface="Anaheim"/>
              <a:cs typeface="Anaheim"/>
              <a:sym typeface="Anaheim"/>
            </a:endParaRPr>
          </a:p>
        </p:txBody>
      </p:sp>
      <p:sp>
        <p:nvSpPr>
          <p:cNvPr id="406" name="Google Shape;406;p53"/>
          <p:cNvSpPr/>
          <p:nvPr/>
        </p:nvSpPr>
        <p:spPr>
          <a:xfrm>
            <a:off x="687613" y="1892675"/>
            <a:ext cx="999300" cy="948600"/>
          </a:xfrm>
          <a:prstGeom prst="noSmoking">
            <a:avLst>
              <a:gd name="adj" fmla="val 18750"/>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3"/>
          <p:cNvSpPr txBox="1"/>
          <p:nvPr/>
        </p:nvSpPr>
        <p:spPr>
          <a:xfrm>
            <a:off x="1930475" y="3416750"/>
            <a:ext cx="211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naheim"/>
                <a:ea typeface="Anaheim"/>
                <a:cs typeface="Anaheim"/>
                <a:sym typeface="Anaheim"/>
              </a:rPr>
              <a:t>Implicit casts always protect precision by converting to higher complexity types</a:t>
            </a:r>
            <a:endParaRPr sz="1200">
              <a:latin typeface="Anaheim"/>
              <a:ea typeface="Anaheim"/>
              <a:cs typeface="Anaheim"/>
              <a:sym typeface="Anaheim"/>
            </a:endParaRPr>
          </a:p>
        </p:txBody>
      </p:sp>
      <p:sp>
        <p:nvSpPr>
          <p:cNvPr id="408" name="Google Shape;408;p53"/>
          <p:cNvSpPr txBox="1"/>
          <p:nvPr/>
        </p:nvSpPr>
        <p:spPr>
          <a:xfrm>
            <a:off x="4747750" y="2239825"/>
            <a:ext cx="3000000" cy="78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Anaheim"/>
              <a:buAutoNum type="alphaLcParenR" startAt="2"/>
            </a:pPr>
            <a:r>
              <a:rPr lang="en" sz="1300">
                <a:latin typeface="Anaheim"/>
                <a:ea typeface="Anaheim"/>
                <a:cs typeface="Anaheim"/>
                <a:sym typeface="Anaheim"/>
              </a:rPr>
              <a:t>There is no visible indication to the user that a conversion is happening</a:t>
            </a:r>
            <a:endParaRPr/>
          </a:p>
        </p:txBody>
      </p:sp>
      <p:sp>
        <p:nvSpPr>
          <p:cNvPr id="409" name="Google Shape;409;p53"/>
          <p:cNvSpPr txBox="1"/>
          <p:nvPr/>
        </p:nvSpPr>
        <p:spPr>
          <a:xfrm>
            <a:off x="4747750" y="2841275"/>
            <a:ext cx="30000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Anaheim"/>
              <a:buAutoNum type="alphaLcParenR" startAt="3"/>
            </a:pPr>
            <a:r>
              <a:rPr lang="en" sz="1300">
                <a:latin typeface="Anaheim"/>
                <a:ea typeface="Anaheim"/>
                <a:cs typeface="Anaheim"/>
                <a:sym typeface="Anaheim"/>
              </a:rPr>
              <a:t>The interpreter converts the lower, less complex types to higher, more complex types in order to avoid data loss</a:t>
            </a:r>
            <a:endParaRPr/>
          </a:p>
        </p:txBody>
      </p:sp>
      <p:sp>
        <p:nvSpPr>
          <p:cNvPr id="410" name="Google Shape;410;p53"/>
          <p:cNvSpPr txBox="1"/>
          <p:nvPr/>
        </p:nvSpPr>
        <p:spPr>
          <a:xfrm>
            <a:off x="4747500" y="3658500"/>
            <a:ext cx="30000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Anaheim"/>
              <a:buAutoNum type="alphaLcParenR" startAt="4"/>
            </a:pPr>
            <a:r>
              <a:rPr lang="en" sz="1300">
                <a:latin typeface="Anaheim"/>
                <a:ea typeface="Anaheim"/>
                <a:cs typeface="Anaheim"/>
                <a:sym typeface="Anaheim"/>
              </a:rPr>
              <a:t>The original value remains unchanged in the code and the conversion only occurs during the specified operation</a:t>
            </a:r>
            <a:endParaRPr/>
          </a:p>
        </p:txBody>
      </p:sp>
      <p:sp>
        <p:nvSpPr>
          <p:cNvPr id="411" name="Google Shape;411;p53"/>
          <p:cNvSpPr txBox="1"/>
          <p:nvPr/>
        </p:nvSpPr>
        <p:spPr>
          <a:xfrm>
            <a:off x="4747750" y="1159850"/>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Pacifico"/>
                <a:ea typeface="Pacifico"/>
                <a:cs typeface="Pacifico"/>
                <a:sym typeface="Pacifico"/>
              </a:rPr>
              <a:t>Implicit Conversion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1000"/>
                                        <p:tgtEl>
                                          <p:spTgt spid="4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2"/>
                                        </p:tgtEl>
                                        <p:attrNameLst>
                                          <p:attrName>style.visibility</p:attrName>
                                        </p:attrNameLst>
                                      </p:cBhvr>
                                      <p:to>
                                        <p:strVal val="visible"/>
                                      </p:to>
                                    </p:set>
                                    <p:animEffect transition="in" filter="fade">
                                      <p:cBhvr>
                                        <p:cTn id="12" dur="1000"/>
                                        <p:tgtEl>
                                          <p:spTgt spid="4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5"/>
                                        </p:tgtEl>
                                        <p:attrNameLst>
                                          <p:attrName>style.visibility</p:attrName>
                                        </p:attrNameLst>
                                      </p:cBhvr>
                                      <p:to>
                                        <p:strVal val="visible"/>
                                      </p:to>
                                    </p:set>
                                    <p:animEffect transition="in" filter="fade">
                                      <p:cBhvr>
                                        <p:cTn id="17" dur="1900"/>
                                        <p:tgtEl>
                                          <p:spTgt spid="405"/>
                                        </p:tgtEl>
                                      </p:cBhvr>
                                    </p:animEffect>
                                  </p:childTnLst>
                                </p:cTn>
                              </p:par>
                              <p:par>
                                <p:cTn id="18" presetID="10" presetClass="entr" presetSubtype="0" fill="hold" nodeType="withEffect">
                                  <p:stCondLst>
                                    <p:cond delay="0"/>
                                  </p:stCondLst>
                                  <p:childTnLst>
                                    <p:set>
                                      <p:cBhvr>
                                        <p:cTn id="19" dur="1" fill="hold">
                                          <p:stCondLst>
                                            <p:cond delay="0"/>
                                          </p:stCondLst>
                                        </p:cTn>
                                        <p:tgtEl>
                                          <p:spTgt spid="406"/>
                                        </p:tgtEl>
                                        <p:attrNameLst>
                                          <p:attrName>style.visibility</p:attrName>
                                        </p:attrNameLst>
                                      </p:cBhvr>
                                      <p:to>
                                        <p:strVal val="visible"/>
                                      </p:to>
                                    </p:set>
                                    <p:animEffect transition="in" filter="fade">
                                      <p:cBhvr>
                                        <p:cTn id="20" dur="1000"/>
                                        <p:tgtEl>
                                          <p:spTgt spid="4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3"/>
                                        </p:tgtEl>
                                        <p:attrNameLst>
                                          <p:attrName>style.visibility</p:attrName>
                                        </p:attrNameLst>
                                      </p:cBhvr>
                                      <p:to>
                                        <p:strVal val="visible"/>
                                      </p:to>
                                    </p:set>
                                    <p:animEffect transition="in" filter="fade">
                                      <p:cBhvr>
                                        <p:cTn id="25" dur="1600"/>
                                        <p:tgtEl>
                                          <p:spTgt spid="40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04"/>
                                        </p:tgtEl>
                                        <p:attrNameLst>
                                          <p:attrName>style.visibility</p:attrName>
                                        </p:attrNameLst>
                                      </p:cBhvr>
                                      <p:to>
                                        <p:strVal val="visible"/>
                                      </p:to>
                                    </p:set>
                                    <p:animEffect transition="in" filter="fade">
                                      <p:cBhvr>
                                        <p:cTn id="30" dur="3200"/>
                                        <p:tgtEl>
                                          <p:spTgt spid="404"/>
                                        </p:tgtEl>
                                      </p:cBhvr>
                                    </p:animEffect>
                                  </p:childTnLst>
                                </p:cTn>
                              </p:par>
                              <p:par>
                                <p:cTn id="31" presetID="10" presetClass="entr" presetSubtype="0" fill="hold" nodeType="withEffect">
                                  <p:stCondLst>
                                    <p:cond delay="0"/>
                                  </p:stCondLst>
                                  <p:childTnLst>
                                    <p:set>
                                      <p:cBhvr>
                                        <p:cTn id="32" dur="1" fill="hold">
                                          <p:stCondLst>
                                            <p:cond delay="0"/>
                                          </p:stCondLst>
                                        </p:cTn>
                                        <p:tgtEl>
                                          <p:spTgt spid="407"/>
                                        </p:tgtEl>
                                        <p:attrNameLst>
                                          <p:attrName>style.visibility</p:attrName>
                                        </p:attrNameLst>
                                      </p:cBhvr>
                                      <p:to>
                                        <p:strVal val="visible"/>
                                      </p:to>
                                    </p:set>
                                    <p:animEffect transition="in" filter="fade">
                                      <p:cBhvr>
                                        <p:cTn id="33" dur="1000"/>
                                        <p:tgtEl>
                                          <p:spTgt spid="4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5"/>
                                        </p:tgtEl>
                                        <p:attrNameLst>
                                          <p:attrName>style.visibility</p:attrName>
                                        </p:attrNameLst>
                                      </p:cBhvr>
                                      <p:to>
                                        <p:strVal val="visible"/>
                                      </p:to>
                                    </p:set>
                                    <p:animEffect transition="in" filter="fade">
                                      <p:cBhvr>
                                        <p:cTn id="38" dur="1000"/>
                                        <p:tgtEl>
                                          <p:spTgt spid="39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8"/>
                                        </p:tgtEl>
                                        <p:attrNameLst>
                                          <p:attrName>style.visibility</p:attrName>
                                        </p:attrNameLst>
                                      </p:cBhvr>
                                      <p:to>
                                        <p:strVal val="visible"/>
                                      </p:to>
                                    </p:set>
                                    <p:animEffect transition="in" filter="fade">
                                      <p:cBhvr>
                                        <p:cTn id="43" dur="1000"/>
                                        <p:tgtEl>
                                          <p:spTgt spid="4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9"/>
                                        </p:tgtEl>
                                        <p:attrNameLst>
                                          <p:attrName>style.visibility</p:attrName>
                                        </p:attrNameLst>
                                      </p:cBhvr>
                                      <p:to>
                                        <p:strVal val="visible"/>
                                      </p:to>
                                    </p:set>
                                    <p:animEffect transition="in" filter="fade">
                                      <p:cBhvr>
                                        <p:cTn id="48" dur="1000"/>
                                        <p:tgtEl>
                                          <p:spTgt spid="40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0"/>
                                        </p:tgtEl>
                                        <p:attrNameLst>
                                          <p:attrName>style.visibility</p:attrName>
                                        </p:attrNameLst>
                                      </p:cBhvr>
                                      <p:to>
                                        <p:strVal val="visible"/>
                                      </p:to>
                                    </p:set>
                                    <p:animEffect transition="in" filter="fade">
                                      <p:cBhvr>
                                        <p:cTn id="53" dur="10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4"/>
          <p:cNvSpPr/>
          <p:nvPr/>
        </p:nvSpPr>
        <p:spPr>
          <a:xfrm>
            <a:off x="2251850" y="1059550"/>
            <a:ext cx="253200" cy="25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txBox="1"/>
          <p:nvPr/>
        </p:nvSpPr>
        <p:spPr>
          <a:xfrm>
            <a:off x="4747750" y="1117200"/>
            <a:ext cx="34614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Pacifico"/>
              <a:ea typeface="Pacifico"/>
              <a:cs typeface="Pacifico"/>
              <a:sym typeface="Pacifico"/>
            </a:endParaRPr>
          </a:p>
          <a:p>
            <a:pPr marL="0" lvl="0" indent="0" algn="l" rtl="0">
              <a:spcBef>
                <a:spcPts val="0"/>
              </a:spcBef>
              <a:spcAft>
                <a:spcPts val="0"/>
              </a:spcAft>
              <a:buNone/>
            </a:pPr>
            <a:endParaRPr sz="1700">
              <a:latin typeface="Pacifico"/>
              <a:ea typeface="Pacifico"/>
              <a:cs typeface="Pacifico"/>
              <a:sym typeface="Pacifico"/>
            </a:endParaRPr>
          </a:p>
          <a:p>
            <a:pPr marL="457200" lvl="0" indent="-311150" algn="l" rtl="0">
              <a:spcBef>
                <a:spcPts val="0"/>
              </a:spcBef>
              <a:spcAft>
                <a:spcPts val="0"/>
              </a:spcAft>
              <a:buSzPts val="1300"/>
              <a:buFont typeface="Anaheim"/>
              <a:buAutoNum type="alphaLcParenR"/>
            </a:pPr>
            <a:r>
              <a:rPr lang="en" sz="1300">
                <a:latin typeface="Anaheim"/>
                <a:ea typeface="Anaheim"/>
                <a:cs typeface="Anaheim"/>
                <a:sym typeface="Anaheim"/>
              </a:rPr>
              <a:t>Happens when the programmer specifies that you should treat a compatible type as another directly.</a:t>
            </a:r>
            <a:endParaRPr sz="1300">
              <a:latin typeface="Anaheim"/>
              <a:ea typeface="Anaheim"/>
              <a:cs typeface="Anaheim"/>
              <a:sym typeface="Anaheim"/>
            </a:endParaRPr>
          </a:p>
        </p:txBody>
      </p:sp>
      <p:sp>
        <p:nvSpPr>
          <p:cNvPr id="418" name="Google Shape;418;p54"/>
          <p:cNvSpPr txBox="1"/>
          <p:nvPr/>
        </p:nvSpPr>
        <p:spPr>
          <a:xfrm>
            <a:off x="1505750" y="986050"/>
            <a:ext cx="99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 + 1.6 =  ?</a:t>
            </a:r>
            <a:endParaRPr>
              <a:latin typeface="Anaheim"/>
              <a:ea typeface="Anaheim"/>
              <a:cs typeface="Anaheim"/>
              <a:sym typeface="Anaheim"/>
            </a:endParaRPr>
          </a:p>
        </p:txBody>
      </p:sp>
      <p:sp>
        <p:nvSpPr>
          <p:cNvPr id="419" name="Google Shape;419;p54"/>
          <p:cNvSpPr txBox="1"/>
          <p:nvPr/>
        </p:nvSpPr>
        <p:spPr>
          <a:xfrm>
            <a:off x="1106000" y="1386250"/>
            <a:ext cx="8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cifico"/>
                <a:ea typeface="Pacifico"/>
                <a:cs typeface="Pacifico"/>
                <a:sym typeface="Pacifico"/>
              </a:rPr>
              <a:t>integer</a:t>
            </a:r>
            <a:endParaRPr>
              <a:latin typeface="Pacifico"/>
              <a:ea typeface="Pacifico"/>
              <a:cs typeface="Pacifico"/>
              <a:sym typeface="Pacifico"/>
            </a:endParaRPr>
          </a:p>
        </p:txBody>
      </p:sp>
      <p:sp>
        <p:nvSpPr>
          <p:cNvPr id="420" name="Google Shape;420;p54"/>
          <p:cNvSpPr txBox="1"/>
          <p:nvPr/>
        </p:nvSpPr>
        <p:spPr>
          <a:xfrm>
            <a:off x="2012275" y="1386250"/>
            <a:ext cx="8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cifico"/>
                <a:ea typeface="Pacifico"/>
                <a:cs typeface="Pacifico"/>
                <a:sym typeface="Pacifico"/>
              </a:rPr>
              <a:t>float</a:t>
            </a:r>
            <a:endParaRPr>
              <a:latin typeface="Pacifico"/>
              <a:ea typeface="Pacifico"/>
              <a:cs typeface="Pacifico"/>
              <a:sym typeface="Pacifico"/>
            </a:endParaRPr>
          </a:p>
        </p:txBody>
      </p:sp>
      <p:cxnSp>
        <p:nvCxnSpPr>
          <p:cNvPr id="421" name="Google Shape;421;p54"/>
          <p:cNvCxnSpPr>
            <a:stCxn id="419" idx="0"/>
            <a:endCxn id="418" idx="1"/>
          </p:cNvCxnSpPr>
          <p:nvPr/>
        </p:nvCxnSpPr>
        <p:spPr>
          <a:xfrm rot="5400000" flipH="1">
            <a:off x="1409000" y="1282750"/>
            <a:ext cx="200100" cy="6900"/>
          </a:xfrm>
          <a:prstGeom prst="curvedConnector4">
            <a:avLst>
              <a:gd name="adj1" fmla="val 319003"/>
              <a:gd name="adj2" fmla="val 9342391"/>
            </a:avLst>
          </a:prstGeom>
          <a:noFill/>
          <a:ln w="9525" cap="flat" cmpd="sng">
            <a:solidFill>
              <a:schemeClr val="accent3"/>
            </a:solidFill>
            <a:prstDash val="solid"/>
            <a:round/>
            <a:headEnd type="none" w="med" len="med"/>
            <a:tailEnd type="none" w="med" len="med"/>
          </a:ln>
        </p:spPr>
      </p:cxnSp>
      <p:cxnSp>
        <p:nvCxnSpPr>
          <p:cNvPr id="422" name="Google Shape;422;p54"/>
          <p:cNvCxnSpPr>
            <a:stCxn id="420" idx="0"/>
          </p:cNvCxnSpPr>
          <p:nvPr/>
        </p:nvCxnSpPr>
        <p:spPr>
          <a:xfrm rot="5400000" flipH="1">
            <a:off x="2168575" y="1136050"/>
            <a:ext cx="93600" cy="406800"/>
          </a:xfrm>
          <a:prstGeom prst="curvedConnector2">
            <a:avLst/>
          </a:prstGeom>
          <a:noFill/>
          <a:ln w="9525" cap="flat" cmpd="sng">
            <a:solidFill>
              <a:schemeClr val="accent3"/>
            </a:solidFill>
            <a:prstDash val="solid"/>
            <a:round/>
            <a:headEnd type="none" w="med" len="med"/>
            <a:tailEnd type="none" w="med" len="med"/>
          </a:ln>
        </p:spPr>
      </p:cxnSp>
      <p:sp>
        <p:nvSpPr>
          <p:cNvPr id="423" name="Google Shape;423;p54"/>
          <p:cNvSpPr/>
          <p:nvPr/>
        </p:nvSpPr>
        <p:spPr>
          <a:xfrm>
            <a:off x="636325" y="1839625"/>
            <a:ext cx="31581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Courier New"/>
                <a:ea typeface="Courier New"/>
                <a:cs typeface="Courier New"/>
                <a:sym typeface="Courier New"/>
              </a:rPr>
              <a:t>Programmer specifies to treat 1 as a float (1.0) or 1.6 as an integer (flooring it).</a:t>
            </a:r>
            <a:endParaRPr sz="900">
              <a:latin typeface="Courier New"/>
              <a:ea typeface="Courier New"/>
              <a:cs typeface="Courier New"/>
              <a:sym typeface="Courier New"/>
            </a:endParaRPr>
          </a:p>
        </p:txBody>
      </p:sp>
      <p:sp>
        <p:nvSpPr>
          <p:cNvPr id="424" name="Google Shape;424;p54"/>
          <p:cNvSpPr txBox="1"/>
          <p:nvPr/>
        </p:nvSpPr>
        <p:spPr>
          <a:xfrm>
            <a:off x="4747750" y="1159850"/>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Pacifico"/>
                <a:ea typeface="Pacifico"/>
                <a:cs typeface="Pacifico"/>
                <a:sym typeface="Pacifico"/>
              </a:rPr>
              <a:t>Explicit Conversion</a:t>
            </a:r>
            <a:endParaRPr/>
          </a:p>
        </p:txBody>
      </p:sp>
      <p:sp>
        <p:nvSpPr>
          <p:cNvPr id="425" name="Google Shape;425;p54"/>
          <p:cNvSpPr txBox="1"/>
          <p:nvPr/>
        </p:nvSpPr>
        <p:spPr>
          <a:xfrm>
            <a:off x="4912925" y="2331900"/>
            <a:ext cx="34614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Anaheim"/>
                <a:ea typeface="Anaheim"/>
                <a:cs typeface="Anaheim"/>
                <a:sym typeface="Anaheim"/>
              </a:rPr>
              <a:t>b) Involves a direct &amp; visible call to cast the item as another type using a command like:</a:t>
            </a:r>
            <a:endParaRPr sz="13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a:p>
            <a:pPr marL="457200" lvl="0" indent="-311150" algn="l" rtl="0">
              <a:spcBef>
                <a:spcPts val="0"/>
              </a:spcBef>
              <a:spcAft>
                <a:spcPts val="0"/>
              </a:spcAft>
              <a:buSzPts val="1300"/>
              <a:buFont typeface="Anaheim"/>
              <a:buChar char="●"/>
            </a:pPr>
            <a:r>
              <a:rPr lang="en" sz="1300">
                <a:latin typeface="Anaheim"/>
                <a:ea typeface="Anaheim"/>
                <a:cs typeface="Anaheim"/>
                <a:sym typeface="Anaheim"/>
              </a:rPr>
              <a:t>int(x) # makes x into an integer</a:t>
            </a:r>
            <a:endParaRPr sz="1300">
              <a:latin typeface="Anaheim"/>
              <a:ea typeface="Anaheim"/>
              <a:cs typeface="Anaheim"/>
              <a:sym typeface="Anaheim"/>
            </a:endParaRPr>
          </a:p>
          <a:p>
            <a:pPr marL="457200" lvl="0" indent="-311150" algn="l" rtl="0">
              <a:spcBef>
                <a:spcPts val="0"/>
              </a:spcBef>
              <a:spcAft>
                <a:spcPts val="0"/>
              </a:spcAft>
              <a:buSzPts val="1300"/>
              <a:buFont typeface="Anaheim"/>
              <a:buChar char="●"/>
            </a:pPr>
            <a:r>
              <a:rPr lang="en" sz="1300">
                <a:latin typeface="Anaheim"/>
                <a:ea typeface="Anaheim"/>
                <a:cs typeface="Anaheim"/>
                <a:sym typeface="Anaheim"/>
              </a:rPr>
              <a:t>float(x) # makes x into a float</a:t>
            </a:r>
            <a:endParaRPr sz="1300">
              <a:latin typeface="Anaheim"/>
              <a:ea typeface="Anaheim"/>
              <a:cs typeface="Anaheim"/>
              <a:sym typeface="Anaheim"/>
            </a:endParaRPr>
          </a:p>
        </p:txBody>
      </p:sp>
      <p:sp>
        <p:nvSpPr>
          <p:cNvPr id="426" name="Google Shape;426;p54"/>
          <p:cNvSpPr txBox="1"/>
          <p:nvPr/>
        </p:nvSpPr>
        <p:spPr>
          <a:xfrm>
            <a:off x="1169300" y="2293000"/>
            <a:ext cx="16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float(1) + 1.6 =  2.6</a:t>
            </a:r>
            <a:endParaRPr>
              <a:latin typeface="Anaheim"/>
              <a:ea typeface="Anaheim"/>
              <a:cs typeface="Anaheim"/>
              <a:sym typeface="Anaheim"/>
            </a:endParaRPr>
          </a:p>
        </p:txBody>
      </p:sp>
      <p:sp>
        <p:nvSpPr>
          <p:cNvPr id="427" name="Google Shape;427;p54"/>
          <p:cNvSpPr txBox="1"/>
          <p:nvPr/>
        </p:nvSpPr>
        <p:spPr>
          <a:xfrm>
            <a:off x="1270650" y="2824500"/>
            <a:ext cx="16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1 + int(1.6) =  2</a:t>
            </a:r>
            <a:endParaRPr>
              <a:latin typeface="Anaheim"/>
              <a:ea typeface="Anaheim"/>
              <a:cs typeface="Anaheim"/>
              <a:sym typeface="Anaheim"/>
            </a:endParaRPr>
          </a:p>
        </p:txBody>
      </p:sp>
      <p:sp>
        <p:nvSpPr>
          <p:cNvPr id="428" name="Google Shape;428;p54"/>
          <p:cNvSpPr txBox="1"/>
          <p:nvPr/>
        </p:nvSpPr>
        <p:spPr>
          <a:xfrm>
            <a:off x="560875" y="3279800"/>
            <a:ext cx="3461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Anaheim"/>
                <a:ea typeface="Anaheim"/>
                <a:cs typeface="Anaheim"/>
                <a:sym typeface="Anaheim"/>
              </a:rPr>
              <a:t>This doesn’t protect against data loss, since the programer is intentionally saying what condition they want followed. </a:t>
            </a:r>
            <a:endParaRPr sz="1300">
              <a:latin typeface="Anaheim"/>
              <a:ea typeface="Anaheim"/>
              <a:cs typeface="Anaheim"/>
              <a:sym typeface="Anaheim"/>
            </a:endParaRPr>
          </a:p>
        </p:txBody>
      </p:sp>
      <p:sp>
        <p:nvSpPr>
          <p:cNvPr id="429" name="Google Shape;429;p54"/>
          <p:cNvSpPr txBox="1"/>
          <p:nvPr/>
        </p:nvSpPr>
        <p:spPr>
          <a:xfrm>
            <a:off x="4912925" y="3717300"/>
            <a:ext cx="3461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Anaheim"/>
                <a:ea typeface="Anaheim"/>
                <a:cs typeface="Anaheim"/>
                <a:sym typeface="Anaheim"/>
              </a:rPr>
              <a:t>c) the value is not changed permanently by the cast. It only lasts for the duration of the operation.</a:t>
            </a:r>
            <a:endParaRPr sz="1300">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
                                        </p:tgtEl>
                                        <p:attrNameLst>
                                          <p:attrName>style.visibility</p:attrName>
                                        </p:attrNameLst>
                                      </p:cBhvr>
                                      <p:to>
                                        <p:strVal val="visible"/>
                                      </p:to>
                                    </p:set>
                                    <p:animEffect transition="in" filter="fade">
                                      <p:cBhvr>
                                        <p:cTn id="12" dur="1000"/>
                                        <p:tgtEl>
                                          <p:spTgt spid="4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7"/>
                                        </p:tgtEl>
                                        <p:attrNameLst>
                                          <p:attrName>style.visibility</p:attrName>
                                        </p:attrNameLst>
                                      </p:cBhvr>
                                      <p:to>
                                        <p:strVal val="visible"/>
                                      </p:to>
                                    </p:set>
                                    <p:animEffect transition="in" filter="fade">
                                      <p:cBhvr>
                                        <p:cTn id="17" dur="1200"/>
                                        <p:tgtEl>
                                          <p:spTgt spid="4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8"/>
                                        </p:tgtEl>
                                        <p:attrNameLst>
                                          <p:attrName>style.visibility</p:attrName>
                                        </p:attrNameLst>
                                      </p:cBhvr>
                                      <p:to>
                                        <p:strVal val="visible"/>
                                      </p:to>
                                    </p:set>
                                    <p:animEffect transition="in" filter="fade">
                                      <p:cBhvr>
                                        <p:cTn id="22" dur="1000"/>
                                        <p:tgtEl>
                                          <p:spTgt spid="4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7"/>
                                        </p:tgtEl>
                                        <p:attrNameLst>
                                          <p:attrName>style.visibility</p:attrName>
                                        </p:attrNameLst>
                                      </p:cBhvr>
                                      <p:to>
                                        <p:strVal val="visible"/>
                                      </p:to>
                                    </p:set>
                                    <p:animEffect transition="in" filter="fade">
                                      <p:cBhvr>
                                        <p:cTn id="27" dur="1000"/>
                                        <p:tgtEl>
                                          <p:spTgt spid="4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5"/>
                                        </p:tgtEl>
                                        <p:attrNameLst>
                                          <p:attrName>style.visibility</p:attrName>
                                        </p:attrNameLst>
                                      </p:cBhvr>
                                      <p:to>
                                        <p:strVal val="visible"/>
                                      </p:to>
                                    </p:set>
                                    <p:animEffect transition="in" filter="fade">
                                      <p:cBhvr>
                                        <p:cTn id="32" dur="1000"/>
                                        <p:tgtEl>
                                          <p:spTgt spid="4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9"/>
                                        </p:tgtEl>
                                        <p:attrNameLst>
                                          <p:attrName>style.visibility</p:attrName>
                                        </p:attrNameLst>
                                      </p:cBhvr>
                                      <p:to>
                                        <p:strVal val="visible"/>
                                      </p:to>
                                    </p:set>
                                    <p:animEffect transition="in" filter="fade">
                                      <p:cBhvr>
                                        <p:cTn id="37" dur="1000"/>
                                        <p:tgtEl>
                                          <p:spTgt spid="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5"/>
          <p:cNvSpPr txBox="1">
            <a:spLocks noGrp="1"/>
          </p:cNvSpPr>
          <p:nvPr>
            <p:ph type="ctrTitle"/>
          </p:nvPr>
        </p:nvSpPr>
        <p:spPr>
          <a:xfrm>
            <a:off x="889350" y="1715300"/>
            <a:ext cx="23124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Challenge Puzzles</a:t>
            </a:r>
            <a:endParaRPr/>
          </a:p>
        </p:txBody>
      </p:sp>
      <p:sp>
        <p:nvSpPr>
          <p:cNvPr id="435" name="Google Shape;435;p55"/>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Data Types, Casting</a:t>
            </a:r>
            <a:endParaRPr/>
          </a:p>
        </p:txBody>
      </p:sp>
      <p:sp>
        <p:nvSpPr>
          <p:cNvPr id="436" name="Google Shape;436;p55"/>
          <p:cNvSpPr txBox="1"/>
          <p:nvPr/>
        </p:nvSpPr>
        <p:spPr>
          <a:xfrm>
            <a:off x="4364950" y="765775"/>
            <a:ext cx="4288500" cy="3694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Anaheim"/>
              <a:buAutoNum type="arabicPeriod"/>
            </a:pPr>
            <a:r>
              <a:rPr lang="en" sz="1200">
                <a:latin typeface="Anaheim"/>
                <a:ea typeface="Anaheim"/>
                <a:cs typeface="Anaheim"/>
                <a:sym typeface="Anaheim"/>
              </a:rPr>
              <a:t>What data type is each of the following?</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0</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-1</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99.9</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-0.1</a:t>
            </a:r>
            <a:endParaRPr sz="1200">
              <a:latin typeface="Anaheim"/>
              <a:ea typeface="Anaheim"/>
              <a:cs typeface="Anaheim"/>
              <a:sym typeface="Anaheim"/>
            </a:endParaRPr>
          </a:p>
          <a:p>
            <a:pPr marL="914400" lvl="0" indent="0" algn="l" rtl="0">
              <a:spcBef>
                <a:spcPts val="0"/>
              </a:spcBef>
              <a:spcAft>
                <a:spcPts val="0"/>
              </a:spcAft>
              <a:buNone/>
            </a:pPr>
            <a:endParaRPr sz="1200">
              <a:latin typeface="Anaheim"/>
              <a:ea typeface="Anaheim"/>
              <a:cs typeface="Anaheim"/>
              <a:sym typeface="Anaheim"/>
            </a:endParaRPr>
          </a:p>
          <a:p>
            <a:pPr marL="457200" lvl="0" indent="-304800" algn="l" rtl="0">
              <a:spcBef>
                <a:spcPts val="0"/>
              </a:spcBef>
              <a:spcAft>
                <a:spcPts val="0"/>
              </a:spcAft>
              <a:buSzPts val="1200"/>
              <a:buFont typeface="Anaheim"/>
              <a:buAutoNum type="arabicPeriod"/>
            </a:pPr>
            <a:r>
              <a:rPr lang="en" sz="1200">
                <a:latin typeface="Anaheim"/>
                <a:ea typeface="Anaheim"/>
                <a:cs typeface="Anaheim"/>
                <a:sym typeface="Anaheim"/>
              </a:rPr>
              <a:t>Is this implicit, explicit, both or neither?</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1+1.6 = 2.6</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1+1 = 2</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float(1) + 1.6 = 2.6</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1 + float(1) = 2.0</a:t>
            </a:r>
            <a:endParaRPr sz="1200">
              <a:latin typeface="Anaheim"/>
              <a:ea typeface="Anaheim"/>
              <a:cs typeface="Anaheim"/>
              <a:sym typeface="Anaheim"/>
            </a:endParaRPr>
          </a:p>
          <a:p>
            <a:pPr marL="914400" lvl="0" indent="0" algn="l" rtl="0">
              <a:spcBef>
                <a:spcPts val="0"/>
              </a:spcBef>
              <a:spcAft>
                <a:spcPts val="0"/>
              </a:spcAft>
              <a:buNone/>
            </a:pPr>
            <a:endParaRPr sz="1200">
              <a:latin typeface="Anaheim"/>
              <a:ea typeface="Anaheim"/>
              <a:cs typeface="Anaheim"/>
              <a:sym typeface="Anaheim"/>
            </a:endParaRPr>
          </a:p>
          <a:p>
            <a:pPr marL="457200" lvl="0" indent="-304800" algn="l" rtl="0">
              <a:spcBef>
                <a:spcPts val="0"/>
              </a:spcBef>
              <a:spcAft>
                <a:spcPts val="0"/>
              </a:spcAft>
              <a:buSzPts val="1200"/>
              <a:buFont typeface="Anaheim"/>
              <a:buAutoNum type="arabicPeriod"/>
            </a:pPr>
            <a:r>
              <a:rPr lang="en" sz="1200">
                <a:latin typeface="Anaheim"/>
                <a:ea typeface="Anaheim"/>
                <a:cs typeface="Anaheim"/>
                <a:sym typeface="Anaheim"/>
              </a:rPr>
              <a:t>Which protect against data loss?</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Explicit and implicit conversion both protect against data loss</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Explicit only</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Implicit only</a:t>
            </a:r>
            <a:endParaRPr sz="1200">
              <a:latin typeface="Anaheim"/>
              <a:ea typeface="Anaheim"/>
              <a:cs typeface="Anaheim"/>
              <a:sym typeface="Anaheim"/>
            </a:endParaRPr>
          </a:p>
          <a:p>
            <a:pPr marL="914400" lvl="1" indent="-304800" algn="l" rtl="0">
              <a:spcBef>
                <a:spcPts val="0"/>
              </a:spcBef>
              <a:spcAft>
                <a:spcPts val="0"/>
              </a:spcAft>
              <a:buSzPts val="1200"/>
              <a:buFont typeface="Anaheim"/>
              <a:buAutoNum type="alphaLcPeriod"/>
            </a:pPr>
            <a:r>
              <a:rPr lang="en" sz="1200">
                <a:latin typeface="Anaheim"/>
                <a:ea typeface="Anaheim"/>
                <a:cs typeface="Anaheim"/>
                <a:sym typeface="Anaheim"/>
              </a:rPr>
              <a:t>Neither protects against data loss.</a:t>
            </a:r>
            <a:endParaRPr sz="1200">
              <a:latin typeface="Anaheim"/>
              <a:ea typeface="Anaheim"/>
              <a:cs typeface="Anaheim"/>
              <a:sym typeface="Anaheim"/>
            </a:endParaRPr>
          </a:p>
          <a:p>
            <a:pPr marL="0" lvl="0" indent="0" algn="l" rtl="0">
              <a:spcBef>
                <a:spcPts val="0"/>
              </a:spcBef>
              <a:spcAft>
                <a:spcPts val="0"/>
              </a:spcAft>
              <a:buNone/>
            </a:pPr>
            <a:endParaRPr sz="1200">
              <a:latin typeface="Anaheim"/>
              <a:ea typeface="Anaheim"/>
              <a:cs typeface="Anaheim"/>
              <a:sym typeface="Anahei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6"/>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Review from this Session</a:t>
            </a:r>
            <a:endParaRPr/>
          </a:p>
        </p:txBody>
      </p:sp>
      <p:graphicFrame>
        <p:nvGraphicFramePr>
          <p:cNvPr id="442" name="Google Shape;442;p56"/>
          <p:cNvGraphicFramePr/>
          <p:nvPr/>
        </p:nvGraphicFramePr>
        <p:xfrm>
          <a:off x="415775" y="1003050"/>
          <a:ext cx="3000000" cy="3000000"/>
        </p:xfrm>
        <a:graphic>
          <a:graphicData uri="http://schemas.openxmlformats.org/drawingml/2006/table">
            <a:tbl>
              <a:tblPr>
                <a:noFill/>
                <a:tableStyleId>{501978F8-141D-4CED-BE19-5B7F0319C30D}</a:tableStyleId>
              </a:tblPr>
              <a:tblGrid>
                <a:gridCol w="5895200">
                  <a:extLst>
                    <a:ext uri="{9D8B030D-6E8A-4147-A177-3AD203B41FA5}">
                      <a16:colId xmlns:a16="http://schemas.microsoft.com/office/drawing/2014/main" val="20000"/>
                    </a:ext>
                  </a:extLst>
                </a:gridCol>
                <a:gridCol w="873375">
                  <a:extLst>
                    <a:ext uri="{9D8B030D-6E8A-4147-A177-3AD203B41FA5}">
                      <a16:colId xmlns:a16="http://schemas.microsoft.com/office/drawing/2014/main" val="20001"/>
                    </a:ext>
                  </a:extLst>
                </a:gridCol>
                <a:gridCol w="420150">
                  <a:extLst>
                    <a:ext uri="{9D8B030D-6E8A-4147-A177-3AD203B41FA5}">
                      <a16:colId xmlns:a16="http://schemas.microsoft.com/office/drawing/2014/main" val="20002"/>
                    </a:ext>
                  </a:extLst>
                </a:gridCol>
                <a:gridCol w="968775">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57400">
                <a:tc>
                  <a:txBody>
                    <a:bodyPr/>
                    <a:lstStyle/>
                    <a:p>
                      <a:pPr marL="0" lvl="0" indent="0" algn="l" rtl="0">
                        <a:spcBef>
                          <a:spcPts val="0"/>
                        </a:spcBef>
                        <a:spcAft>
                          <a:spcPts val="0"/>
                        </a:spcAft>
                        <a:buNone/>
                      </a:pPr>
                      <a:r>
                        <a:rPr lang="en" sz="1000" b="1"/>
                        <a:t>New Data Types</a:t>
                      </a:r>
                      <a:endParaRPr sz="1000" b="1"/>
                    </a:p>
                    <a:p>
                      <a:pPr marL="0" lvl="0" indent="0" algn="l" rtl="0">
                        <a:spcBef>
                          <a:spcPts val="0"/>
                        </a:spcBef>
                        <a:spcAft>
                          <a:spcPts val="0"/>
                        </a:spcAft>
                        <a:buNone/>
                      </a:pPr>
                      <a:r>
                        <a:rPr lang="en" sz="800">
                          <a:solidFill>
                            <a:srgbClr val="434343"/>
                          </a:solidFill>
                        </a:rPr>
                        <a:t>Fundamental Python constructs that define how data is stored and what can be done with it.</a:t>
                      </a:r>
                      <a:endParaRPr sz="800">
                        <a:solidFill>
                          <a:srgbClr val="434343"/>
                        </a:solidFill>
                      </a:endParaRPr>
                    </a:p>
                  </a:txBody>
                  <a:tcPr marL="91425" marR="91425" marT="91425" marB="91425"/>
                </a:tc>
                <a:tc gridSpan="4">
                  <a:txBody>
                    <a:bodyPr/>
                    <a:lstStyle/>
                    <a:p>
                      <a:pPr marL="0" lvl="0" indent="0" algn="l" rtl="0">
                        <a:spcBef>
                          <a:spcPts val="0"/>
                        </a:spcBef>
                        <a:spcAft>
                          <a:spcPts val="0"/>
                        </a:spcAft>
                        <a:buNone/>
                      </a:pPr>
                      <a:r>
                        <a:rPr lang="en" sz="1000">
                          <a:solidFill>
                            <a:srgbClr val="217BAC"/>
                          </a:solidFill>
                        </a:rPr>
                        <a:t>int()</a:t>
                      </a:r>
                      <a:endParaRPr sz="1000">
                        <a:solidFill>
                          <a:srgbClr val="217BAC"/>
                        </a:solidFill>
                      </a:endParaRPr>
                    </a:p>
                    <a:p>
                      <a:pPr marL="0" lvl="0" indent="0" algn="l" rtl="0">
                        <a:spcBef>
                          <a:spcPts val="0"/>
                        </a:spcBef>
                        <a:spcAft>
                          <a:spcPts val="0"/>
                        </a:spcAft>
                        <a:buNone/>
                      </a:pPr>
                      <a:r>
                        <a:rPr lang="en" sz="1000">
                          <a:solidFill>
                            <a:srgbClr val="217BAC"/>
                          </a:solidFill>
                        </a:rPr>
                        <a:t>float()</a:t>
                      </a:r>
                      <a:endParaRPr sz="1000">
                        <a:solidFill>
                          <a:srgbClr val="217BAC"/>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04175">
                <a:tc>
                  <a:txBody>
                    <a:bodyPr/>
                    <a:lstStyle/>
                    <a:p>
                      <a:pPr marL="0" lvl="0" indent="0" algn="l" rtl="0">
                        <a:spcBef>
                          <a:spcPts val="0"/>
                        </a:spcBef>
                        <a:spcAft>
                          <a:spcPts val="0"/>
                        </a:spcAft>
                        <a:buNone/>
                      </a:pPr>
                      <a:r>
                        <a:rPr lang="en" sz="1000" b="1"/>
                        <a:t>New Concepts</a:t>
                      </a:r>
                      <a:endParaRPr sz="1000" b="1"/>
                    </a:p>
                    <a:p>
                      <a:pPr marL="0" lvl="0" indent="0" algn="l" rtl="0">
                        <a:spcBef>
                          <a:spcPts val="0"/>
                        </a:spcBef>
                        <a:spcAft>
                          <a:spcPts val="0"/>
                        </a:spcAft>
                        <a:buNone/>
                      </a:pPr>
                      <a:r>
                        <a:rPr lang="en" sz="800">
                          <a:solidFill>
                            <a:srgbClr val="434343"/>
                          </a:solidFill>
                        </a:rPr>
                        <a:t>Ideas, concepts, or other abstract processes for working with code.</a:t>
                      </a:r>
                      <a:endParaRPr sz="800">
                        <a:solidFill>
                          <a:srgbClr val="434343"/>
                        </a:solidFill>
                      </a:endParaRPr>
                    </a:p>
                  </a:txBody>
                  <a:tcPr marL="91425" marR="91425" marT="91425" marB="91425"/>
                </a:tc>
                <a:tc gridSpan="4">
                  <a:txBody>
                    <a:bodyPr/>
                    <a:lstStyle/>
                    <a:p>
                      <a:pPr marL="0" lvl="0" indent="0" algn="l" rtl="0">
                        <a:spcBef>
                          <a:spcPts val="0"/>
                        </a:spcBef>
                        <a:spcAft>
                          <a:spcPts val="0"/>
                        </a:spcAft>
                        <a:buNone/>
                      </a:pPr>
                      <a:r>
                        <a:rPr lang="en" sz="1000">
                          <a:solidFill>
                            <a:srgbClr val="217BAC"/>
                          </a:solidFill>
                        </a:rPr>
                        <a:t>Objects</a:t>
                      </a:r>
                      <a:endParaRPr sz="1000">
                        <a:solidFill>
                          <a:srgbClr val="217BAC"/>
                        </a:solidFill>
                      </a:endParaRPr>
                    </a:p>
                    <a:p>
                      <a:pPr marL="0" lvl="0" indent="0" algn="l" rtl="0">
                        <a:spcBef>
                          <a:spcPts val="0"/>
                        </a:spcBef>
                        <a:spcAft>
                          <a:spcPts val="0"/>
                        </a:spcAft>
                        <a:buNone/>
                      </a:pPr>
                      <a:r>
                        <a:rPr lang="en" sz="1000">
                          <a:solidFill>
                            <a:srgbClr val="217BAC"/>
                          </a:solidFill>
                        </a:rPr>
                        <a:t>Data types</a:t>
                      </a:r>
                      <a:endParaRPr sz="1000">
                        <a:solidFill>
                          <a:srgbClr val="217BAC"/>
                        </a:solidFill>
                      </a:endParaRPr>
                    </a:p>
                    <a:p>
                      <a:pPr marL="0" lvl="0" indent="0" algn="l" rtl="0">
                        <a:spcBef>
                          <a:spcPts val="0"/>
                        </a:spcBef>
                        <a:spcAft>
                          <a:spcPts val="0"/>
                        </a:spcAft>
                        <a:buNone/>
                      </a:pPr>
                      <a:r>
                        <a:rPr lang="en" sz="1000">
                          <a:solidFill>
                            <a:srgbClr val="217BAC"/>
                          </a:solidFill>
                        </a:rPr>
                        <a:t>Operators</a:t>
                      </a:r>
                      <a:endParaRPr sz="1000">
                        <a:solidFill>
                          <a:srgbClr val="217BAC"/>
                        </a:solidFill>
                      </a:endParaRPr>
                    </a:p>
                    <a:p>
                      <a:pPr marL="0" lvl="0" indent="0" algn="l" rtl="0">
                        <a:spcBef>
                          <a:spcPts val="0"/>
                        </a:spcBef>
                        <a:spcAft>
                          <a:spcPts val="0"/>
                        </a:spcAft>
                        <a:buNone/>
                      </a:pPr>
                      <a:r>
                        <a:rPr lang="en" sz="1000">
                          <a:solidFill>
                            <a:srgbClr val="217BAC"/>
                          </a:solidFill>
                        </a:rPr>
                        <a:t>Casting &amp; Conversion (implicit, explicit)</a:t>
                      </a:r>
                      <a:endParaRPr sz="1000">
                        <a:solidFill>
                          <a:srgbClr val="217BAC"/>
                        </a:solidFill>
                      </a:endParaRPr>
                    </a:p>
                    <a:p>
                      <a:pPr marL="0" lvl="0" indent="0" algn="l" rtl="0">
                        <a:spcBef>
                          <a:spcPts val="0"/>
                        </a:spcBef>
                        <a:spcAft>
                          <a:spcPts val="0"/>
                        </a:spcAft>
                        <a:buNone/>
                      </a:pPr>
                      <a:r>
                        <a:rPr lang="en" sz="1000">
                          <a:solidFill>
                            <a:srgbClr val="217BAC"/>
                          </a:solidFill>
                        </a:rPr>
                        <a:t>Zen of Python</a:t>
                      </a:r>
                      <a:endParaRPr sz="1000">
                        <a:solidFill>
                          <a:srgbClr val="217BAC"/>
                        </a:solidFill>
                      </a:endParaRPr>
                    </a:p>
                    <a:p>
                      <a:pPr marL="0" lvl="0" indent="0" algn="l" rtl="0">
                        <a:spcBef>
                          <a:spcPts val="0"/>
                        </a:spcBef>
                        <a:spcAft>
                          <a:spcPts val="0"/>
                        </a:spcAft>
                        <a:buNone/>
                      </a:pPr>
                      <a:r>
                        <a:rPr lang="en" sz="1000">
                          <a:solidFill>
                            <a:srgbClr val="217BAC"/>
                          </a:solidFill>
                        </a:rPr>
                        <a:t>Use of Whitespace</a:t>
                      </a:r>
                      <a:endParaRPr sz="1000">
                        <a:solidFill>
                          <a:srgbClr val="217BAC"/>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27550">
                <a:tc>
                  <a:txBody>
                    <a:bodyPr/>
                    <a:lstStyle/>
                    <a:p>
                      <a:pPr marL="0" lvl="0" indent="0" algn="l" rtl="0">
                        <a:spcBef>
                          <a:spcPts val="0"/>
                        </a:spcBef>
                        <a:spcAft>
                          <a:spcPts val="0"/>
                        </a:spcAft>
                        <a:buNone/>
                      </a:pPr>
                      <a:r>
                        <a:rPr lang="en" sz="1000" b="1"/>
                        <a:t>New Operators</a:t>
                      </a:r>
                      <a:endParaRPr sz="1000" b="1"/>
                    </a:p>
                    <a:p>
                      <a:pPr marL="0" lvl="0" indent="0" algn="l" rtl="0">
                        <a:spcBef>
                          <a:spcPts val="0"/>
                        </a:spcBef>
                        <a:spcAft>
                          <a:spcPts val="0"/>
                        </a:spcAft>
                        <a:buNone/>
                      </a:pPr>
                      <a:r>
                        <a:rPr lang="en" sz="800">
                          <a:solidFill>
                            <a:srgbClr val="434343"/>
                          </a:solidFill>
                        </a:rPr>
                        <a:t>Python foundational operators that take action on data.</a:t>
                      </a:r>
                      <a:endParaRPr sz="800">
                        <a:solidFill>
                          <a:srgbClr val="434343"/>
                        </a:solidFill>
                      </a:endParaRPr>
                    </a:p>
                  </a:txBody>
                  <a:tcPr marL="91425" marR="91425" marT="91425" marB="91425"/>
                </a:tc>
                <a:tc>
                  <a:txBody>
                    <a:bodyPr/>
                    <a:lstStyle/>
                    <a:p>
                      <a:pPr marL="0" lvl="0" indent="0" algn="l" rtl="0">
                        <a:spcBef>
                          <a:spcPts val="0"/>
                        </a:spcBef>
                        <a:spcAft>
                          <a:spcPts val="0"/>
                        </a:spcAft>
                        <a:buNone/>
                      </a:pPr>
                      <a:r>
                        <a:rPr lang="en" sz="1000" b="1">
                          <a:solidFill>
                            <a:srgbClr val="217BAC"/>
                          </a:solidFill>
                        </a:rPr>
                        <a:t>Arithmetic:</a:t>
                      </a:r>
                      <a:endParaRPr sz="1000" b="1">
                        <a:solidFill>
                          <a:srgbClr val="217BAC"/>
                        </a:solidFill>
                      </a:endParaRPr>
                    </a:p>
                    <a:p>
                      <a:pPr marL="0" lvl="0" indent="0" algn="l" rtl="0">
                        <a:spcBef>
                          <a:spcPts val="0"/>
                        </a:spcBef>
                        <a:spcAft>
                          <a:spcPts val="0"/>
                        </a:spcAft>
                        <a:buNone/>
                      </a:pPr>
                      <a:r>
                        <a:rPr lang="en" sz="1000">
                          <a:solidFill>
                            <a:srgbClr val="217BAC"/>
                          </a:solidFill>
                        </a:rPr>
                        <a:t>+</a:t>
                      </a:r>
                      <a:endParaRPr sz="1000">
                        <a:solidFill>
                          <a:srgbClr val="217BAC"/>
                        </a:solidFill>
                      </a:endParaRPr>
                    </a:p>
                    <a:p>
                      <a:pPr marL="0" lvl="0" indent="0" algn="l" rtl="0">
                        <a:spcBef>
                          <a:spcPts val="0"/>
                        </a:spcBef>
                        <a:spcAft>
                          <a:spcPts val="0"/>
                        </a:spcAft>
                        <a:buNone/>
                      </a:pPr>
                      <a:r>
                        <a:rPr lang="en" sz="1000">
                          <a:solidFill>
                            <a:srgbClr val="217BAC"/>
                          </a:solidFill>
                        </a:rPr>
                        <a:t>-</a:t>
                      </a:r>
                      <a:endParaRPr sz="1000">
                        <a:solidFill>
                          <a:srgbClr val="217BAC"/>
                        </a:solidFill>
                      </a:endParaRPr>
                    </a:p>
                    <a:p>
                      <a:pPr marL="0" lvl="0" indent="0" algn="l" rtl="0">
                        <a:spcBef>
                          <a:spcPts val="0"/>
                        </a:spcBef>
                        <a:spcAft>
                          <a:spcPts val="0"/>
                        </a:spcAft>
                        <a:buNone/>
                      </a:pPr>
                      <a:r>
                        <a:rPr lang="en" sz="1000">
                          <a:solidFill>
                            <a:srgbClr val="217BAC"/>
                          </a:solidFill>
                        </a:rPr>
                        <a:t>*</a:t>
                      </a:r>
                      <a:endParaRPr sz="1000">
                        <a:solidFill>
                          <a:srgbClr val="217BAC"/>
                        </a:solidFill>
                      </a:endParaRPr>
                    </a:p>
                    <a:p>
                      <a:pPr marL="0" lvl="0" indent="0" algn="l" rtl="0">
                        <a:spcBef>
                          <a:spcPts val="0"/>
                        </a:spcBef>
                        <a:spcAft>
                          <a:spcPts val="0"/>
                        </a:spcAft>
                        <a:buNone/>
                      </a:pPr>
                      <a:r>
                        <a:rPr lang="en" sz="1000">
                          <a:solidFill>
                            <a:schemeClr val="accent2"/>
                          </a:solidFill>
                        </a:rPr>
                        <a:t>**</a:t>
                      </a:r>
                      <a:endParaRPr sz="1000">
                        <a:solidFill>
                          <a:srgbClr val="217BAC"/>
                        </a:solidFill>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sz="1000">
                        <a:solidFill>
                          <a:schemeClr val="accent2"/>
                        </a:solidFill>
                      </a:endParaRPr>
                    </a:p>
                    <a:p>
                      <a:pPr marL="0" lvl="0" indent="0" algn="l" rtl="0">
                        <a:spcBef>
                          <a:spcPts val="0"/>
                        </a:spcBef>
                        <a:spcAft>
                          <a:spcPts val="0"/>
                        </a:spcAft>
                        <a:buNone/>
                      </a:pPr>
                      <a:r>
                        <a:rPr lang="en" sz="1000">
                          <a:solidFill>
                            <a:schemeClr val="accent2"/>
                          </a:solidFill>
                        </a:rPr>
                        <a:t>/</a:t>
                      </a:r>
                      <a:endParaRPr sz="1000">
                        <a:solidFill>
                          <a:schemeClr val="accent2"/>
                        </a:solidFill>
                      </a:endParaRPr>
                    </a:p>
                    <a:p>
                      <a:pPr marL="0" lvl="0" indent="0" algn="l" rtl="0">
                        <a:spcBef>
                          <a:spcPts val="0"/>
                        </a:spcBef>
                        <a:spcAft>
                          <a:spcPts val="0"/>
                        </a:spcAft>
                        <a:buNone/>
                      </a:pPr>
                      <a:r>
                        <a:rPr lang="en" sz="1000">
                          <a:solidFill>
                            <a:schemeClr val="accent2"/>
                          </a:solidFill>
                        </a:rPr>
                        <a:t>%</a:t>
                      </a:r>
                      <a:endParaRPr sz="1000">
                        <a:solidFill>
                          <a:schemeClr val="accent2"/>
                        </a:solidFill>
                      </a:endParaRPr>
                    </a:p>
                    <a:p>
                      <a:pPr marL="0" lvl="0" indent="0" algn="l" rtl="0">
                        <a:spcBef>
                          <a:spcPts val="0"/>
                        </a:spcBef>
                        <a:spcAft>
                          <a:spcPts val="0"/>
                        </a:spcAft>
                        <a:buNone/>
                      </a:pPr>
                      <a:r>
                        <a:rPr lang="en" sz="1000">
                          <a:solidFill>
                            <a:schemeClr val="accent2"/>
                          </a:solidFill>
                        </a:rPr>
                        <a:t>//</a:t>
                      </a:r>
                      <a:endParaRPr sz="1000">
                        <a:solidFill>
                          <a:schemeClr val="accent2"/>
                        </a:solidFill>
                      </a:endParaRPr>
                    </a:p>
                    <a:p>
                      <a:pPr marL="0" lvl="0" indent="0" algn="l" rtl="0">
                        <a:spcBef>
                          <a:spcPts val="0"/>
                        </a:spcBef>
                        <a:spcAft>
                          <a:spcPts val="0"/>
                        </a:spcAft>
                        <a:buNone/>
                      </a:pPr>
                      <a:endParaRPr sz="1000" b="1">
                        <a:solidFill>
                          <a:srgbClr val="217BAC"/>
                        </a:solidFill>
                      </a:endParaRPr>
                    </a:p>
                  </a:txBody>
                  <a:tcPr marL="91425" marR="91425" marT="91425" marB="91425">
                    <a:lnL w="9525" cap="flat" cmpd="sng">
                      <a:solidFill>
                        <a:schemeClr val="dk1"/>
                      </a:solidFill>
                      <a:prstDash val="solid"/>
                      <a:round/>
                      <a:headEnd type="none" w="sm" len="sm"/>
                      <a:tailEnd type="none" w="sm" len="sm"/>
                    </a:lnL>
                  </a:tcPr>
                </a:tc>
                <a:tc>
                  <a:txBody>
                    <a:bodyPr/>
                    <a:lstStyle/>
                    <a:p>
                      <a:pPr marL="0" lvl="0" indent="0" algn="l" rtl="0">
                        <a:spcBef>
                          <a:spcPts val="0"/>
                        </a:spcBef>
                        <a:spcAft>
                          <a:spcPts val="0"/>
                        </a:spcAft>
                        <a:buNone/>
                      </a:pPr>
                      <a:r>
                        <a:rPr lang="en" sz="1000" b="1">
                          <a:solidFill>
                            <a:schemeClr val="accent2"/>
                          </a:solidFill>
                        </a:rPr>
                        <a:t>Comparison:</a:t>
                      </a:r>
                      <a:endParaRPr sz="1000" b="1">
                        <a:solidFill>
                          <a:schemeClr val="accent2"/>
                        </a:solidFill>
                      </a:endParaRPr>
                    </a:p>
                    <a:p>
                      <a:pPr marL="0" lvl="0" indent="0" algn="l" rtl="0">
                        <a:spcBef>
                          <a:spcPts val="0"/>
                        </a:spcBef>
                        <a:spcAft>
                          <a:spcPts val="0"/>
                        </a:spcAft>
                        <a:buNone/>
                      </a:pPr>
                      <a:r>
                        <a:rPr lang="en" sz="1000">
                          <a:solidFill>
                            <a:schemeClr val="accent2"/>
                          </a:solidFill>
                        </a:rPr>
                        <a:t> ==</a:t>
                      </a:r>
                      <a:endParaRPr sz="1000">
                        <a:solidFill>
                          <a:schemeClr val="accent2"/>
                        </a:solidFill>
                      </a:endParaRPr>
                    </a:p>
                    <a:p>
                      <a:pPr marL="0" lvl="0" indent="0" algn="l" rtl="0">
                        <a:spcBef>
                          <a:spcPts val="0"/>
                        </a:spcBef>
                        <a:spcAft>
                          <a:spcPts val="0"/>
                        </a:spcAft>
                        <a:buNone/>
                      </a:pPr>
                      <a:r>
                        <a:rPr lang="en" sz="1000">
                          <a:solidFill>
                            <a:schemeClr val="accent2"/>
                          </a:solidFill>
                        </a:rPr>
                        <a:t>!=</a:t>
                      </a:r>
                      <a:endParaRPr sz="1000">
                        <a:solidFill>
                          <a:schemeClr val="accent2"/>
                        </a:solidFill>
                      </a:endParaRPr>
                    </a:p>
                    <a:p>
                      <a:pPr marL="0" lvl="0" indent="0" algn="l" rtl="0">
                        <a:spcBef>
                          <a:spcPts val="0"/>
                        </a:spcBef>
                        <a:spcAft>
                          <a:spcPts val="0"/>
                        </a:spcAft>
                        <a:buNone/>
                      </a:pPr>
                      <a:r>
                        <a:rPr lang="en" sz="1000">
                          <a:solidFill>
                            <a:schemeClr val="accent2"/>
                          </a:solidFill>
                        </a:rPr>
                        <a:t>&gt;</a:t>
                      </a:r>
                      <a:endParaRPr sz="1000">
                        <a:solidFill>
                          <a:schemeClr val="accent2"/>
                        </a:solidFill>
                      </a:endParaRPr>
                    </a:p>
                    <a:p>
                      <a:pPr marL="0" lvl="0" indent="0" algn="l" rtl="0">
                        <a:spcBef>
                          <a:spcPts val="0"/>
                        </a:spcBef>
                        <a:spcAft>
                          <a:spcPts val="0"/>
                        </a:spcAft>
                        <a:buNone/>
                      </a:pPr>
                      <a:endParaRPr sz="1000">
                        <a:solidFill>
                          <a:schemeClr val="accent2"/>
                        </a:solidFill>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sz="1000">
                        <a:solidFill>
                          <a:schemeClr val="accent2"/>
                        </a:solidFill>
                      </a:endParaRPr>
                    </a:p>
                    <a:p>
                      <a:pPr marL="0" lvl="0" indent="0" algn="l" rtl="0">
                        <a:spcBef>
                          <a:spcPts val="0"/>
                        </a:spcBef>
                        <a:spcAft>
                          <a:spcPts val="0"/>
                        </a:spcAft>
                        <a:buNone/>
                      </a:pPr>
                      <a:r>
                        <a:rPr lang="en" sz="1000">
                          <a:solidFill>
                            <a:schemeClr val="accent2"/>
                          </a:solidFill>
                        </a:rPr>
                        <a:t>&lt;</a:t>
                      </a:r>
                      <a:endParaRPr sz="1000">
                        <a:solidFill>
                          <a:schemeClr val="accent2"/>
                        </a:solidFill>
                      </a:endParaRPr>
                    </a:p>
                    <a:p>
                      <a:pPr marL="0" lvl="0" indent="0" algn="l" rtl="0">
                        <a:spcBef>
                          <a:spcPts val="0"/>
                        </a:spcBef>
                        <a:spcAft>
                          <a:spcPts val="0"/>
                        </a:spcAft>
                        <a:buNone/>
                      </a:pPr>
                      <a:r>
                        <a:rPr lang="en" sz="1000">
                          <a:solidFill>
                            <a:schemeClr val="accent2"/>
                          </a:solidFill>
                        </a:rPr>
                        <a:t>&gt;=</a:t>
                      </a:r>
                      <a:endParaRPr sz="1000">
                        <a:solidFill>
                          <a:schemeClr val="accent2"/>
                        </a:solidFill>
                      </a:endParaRPr>
                    </a:p>
                    <a:p>
                      <a:pPr marL="0" lvl="0" indent="0" algn="l" rtl="0">
                        <a:spcBef>
                          <a:spcPts val="0"/>
                        </a:spcBef>
                        <a:spcAft>
                          <a:spcPts val="0"/>
                        </a:spcAft>
                        <a:buNone/>
                      </a:pPr>
                      <a:r>
                        <a:rPr lang="en" sz="1000">
                          <a:solidFill>
                            <a:schemeClr val="accent2"/>
                          </a:solidFill>
                        </a:rPr>
                        <a:t>&lt;=</a:t>
                      </a:r>
                      <a:endParaRPr sz="1000" b="1">
                        <a:solidFill>
                          <a:schemeClr val="accent2"/>
                        </a:solidFill>
                      </a:endParaRPr>
                    </a:p>
                  </a:txBody>
                  <a:tcPr marL="91425" marR="91425" marT="91425" marB="91425">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335050">
                <a:tc>
                  <a:txBody>
                    <a:bodyPr/>
                    <a:lstStyle/>
                    <a:p>
                      <a:pPr marL="0" lvl="0" indent="0" algn="l" rtl="0">
                        <a:spcBef>
                          <a:spcPts val="0"/>
                        </a:spcBef>
                        <a:spcAft>
                          <a:spcPts val="0"/>
                        </a:spcAft>
                        <a:buNone/>
                      </a:pPr>
                      <a:r>
                        <a:rPr lang="en" sz="1000" b="1"/>
                        <a:t>New Keywords / Expressions</a:t>
                      </a:r>
                      <a:endParaRPr sz="1000" b="1"/>
                    </a:p>
                    <a:p>
                      <a:pPr marL="0" lvl="0" indent="0" algn="l" rtl="0">
                        <a:spcBef>
                          <a:spcPts val="0"/>
                        </a:spcBef>
                        <a:spcAft>
                          <a:spcPts val="0"/>
                        </a:spcAft>
                        <a:buNone/>
                      </a:pPr>
                      <a:r>
                        <a:rPr lang="en" sz="800">
                          <a:solidFill>
                            <a:srgbClr val="434343"/>
                          </a:solidFill>
                        </a:rPr>
                        <a:t>Reserved keywords, statements, expressions, or other constructs for manipulating data.</a:t>
                      </a:r>
                      <a:endParaRPr sz="800">
                        <a:solidFill>
                          <a:srgbClr val="434343"/>
                        </a:solidFill>
                      </a:endParaRPr>
                    </a:p>
                  </a:txBody>
                  <a:tcPr marL="91425" marR="91425" marT="91425" marB="91425"/>
                </a:tc>
                <a:tc gridSpan="4">
                  <a:txBody>
                    <a:bodyPr/>
                    <a:lstStyle/>
                    <a:p>
                      <a:pPr marL="0" lvl="0" indent="0" algn="l" rtl="0">
                        <a:spcBef>
                          <a:spcPts val="0"/>
                        </a:spcBef>
                        <a:spcAft>
                          <a:spcPts val="0"/>
                        </a:spcAft>
                        <a:buNone/>
                      </a:pPr>
                      <a:r>
                        <a:rPr lang="en" sz="800">
                          <a:solidFill>
                            <a:srgbClr val="217BAC"/>
                          </a:solidFill>
                        </a:rPr>
                        <a:t>None</a:t>
                      </a:r>
                      <a:endParaRPr sz="800">
                        <a:solidFill>
                          <a:srgbClr val="217BAC"/>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7400">
                <a:tc>
                  <a:txBody>
                    <a:bodyPr/>
                    <a:lstStyle/>
                    <a:p>
                      <a:pPr marL="0" lvl="0" indent="0" algn="l" rtl="0">
                        <a:spcBef>
                          <a:spcPts val="0"/>
                        </a:spcBef>
                        <a:spcAft>
                          <a:spcPts val="0"/>
                        </a:spcAft>
                        <a:buNone/>
                      </a:pPr>
                      <a:r>
                        <a:rPr lang="en" sz="1000" b="1"/>
                        <a:t>New Functions</a:t>
                      </a:r>
                      <a:endParaRPr sz="1000" b="1"/>
                    </a:p>
                    <a:p>
                      <a:pPr marL="0" lvl="0" indent="0" algn="l" rtl="0">
                        <a:spcBef>
                          <a:spcPts val="0"/>
                        </a:spcBef>
                        <a:spcAft>
                          <a:spcPts val="0"/>
                        </a:spcAft>
                        <a:buNone/>
                      </a:pPr>
                      <a:r>
                        <a:rPr lang="en" sz="800">
                          <a:solidFill>
                            <a:srgbClr val="434343"/>
                          </a:solidFill>
                        </a:rPr>
                        <a:t>Python’s general purpose way to call code to complete specific tasks</a:t>
                      </a:r>
                      <a:endParaRPr sz="800">
                        <a:solidFill>
                          <a:srgbClr val="434343"/>
                        </a:solidFill>
                      </a:endParaRPr>
                    </a:p>
                  </a:txBody>
                  <a:tcPr marL="91425" marR="91425" marT="91425" marB="91425"/>
                </a:tc>
                <a:tc gridSpan="4">
                  <a:txBody>
                    <a:bodyPr/>
                    <a:lstStyle/>
                    <a:p>
                      <a:pPr marL="0" lvl="0" indent="0" algn="l" rtl="0">
                        <a:spcBef>
                          <a:spcPts val="0"/>
                        </a:spcBef>
                        <a:spcAft>
                          <a:spcPts val="0"/>
                        </a:spcAft>
                        <a:buNone/>
                      </a:pPr>
                      <a:r>
                        <a:rPr lang="en" sz="1000">
                          <a:solidFill>
                            <a:srgbClr val="217BAC"/>
                          </a:solidFill>
                        </a:rPr>
                        <a:t>type()</a:t>
                      </a:r>
                      <a:endParaRPr sz="1000">
                        <a:solidFill>
                          <a:srgbClr val="217BAC"/>
                        </a:solidFill>
                      </a:endParaRPr>
                    </a:p>
                    <a:p>
                      <a:pPr marL="0" lvl="0" indent="0" algn="l" rtl="0">
                        <a:spcBef>
                          <a:spcPts val="0"/>
                        </a:spcBef>
                        <a:spcAft>
                          <a:spcPts val="0"/>
                        </a:spcAft>
                        <a:buNone/>
                      </a:pPr>
                      <a:r>
                        <a:rPr lang="en" sz="1000">
                          <a:solidFill>
                            <a:srgbClr val="217BAC"/>
                          </a:solidFill>
                        </a:rPr>
                        <a:t>isinstance()</a:t>
                      </a:r>
                      <a:endParaRPr sz="1000">
                        <a:solidFill>
                          <a:srgbClr val="217BAC"/>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54900">
                <a:tc>
                  <a:txBody>
                    <a:bodyPr/>
                    <a:lstStyle/>
                    <a:p>
                      <a:pPr marL="0" lvl="0" indent="0" algn="l" rtl="0">
                        <a:spcBef>
                          <a:spcPts val="0"/>
                        </a:spcBef>
                        <a:spcAft>
                          <a:spcPts val="0"/>
                        </a:spcAft>
                        <a:buNone/>
                      </a:pPr>
                      <a:r>
                        <a:rPr lang="en" sz="1000" b="1"/>
                        <a:t>New Methods</a:t>
                      </a:r>
                      <a:endParaRPr sz="1000" b="1"/>
                    </a:p>
                    <a:p>
                      <a:pPr marL="0" lvl="0" indent="0" algn="l" rtl="0">
                        <a:spcBef>
                          <a:spcPts val="0"/>
                        </a:spcBef>
                        <a:spcAft>
                          <a:spcPts val="0"/>
                        </a:spcAft>
                        <a:buNone/>
                      </a:pPr>
                      <a:r>
                        <a:rPr lang="en" sz="800">
                          <a:solidFill>
                            <a:srgbClr val="434343"/>
                          </a:solidFill>
                        </a:rPr>
                        <a:t>Code that belongs to specific object types that can be called on objects of the appropriate type.</a:t>
                      </a:r>
                      <a:endParaRPr sz="800">
                        <a:solidFill>
                          <a:srgbClr val="434343"/>
                        </a:solidFill>
                      </a:endParaRPr>
                    </a:p>
                  </a:txBody>
                  <a:tcPr marL="91425" marR="91425" marT="91425" marB="91425"/>
                </a:tc>
                <a:tc gridSpan="4">
                  <a:txBody>
                    <a:bodyPr/>
                    <a:lstStyle/>
                    <a:p>
                      <a:pPr marL="0" lvl="0" indent="0" algn="l" rtl="0">
                        <a:spcBef>
                          <a:spcPts val="0"/>
                        </a:spcBef>
                        <a:spcAft>
                          <a:spcPts val="0"/>
                        </a:spcAft>
                        <a:buNone/>
                      </a:pPr>
                      <a:r>
                        <a:rPr lang="en" sz="1000">
                          <a:solidFill>
                            <a:srgbClr val="217BAC"/>
                          </a:solidFill>
                        </a:rPr>
                        <a:t>None</a:t>
                      </a:r>
                      <a:endParaRPr sz="1000">
                        <a:solidFill>
                          <a:srgbClr val="217BAC"/>
                        </a:solidFill>
                      </a:endParaRPr>
                    </a:p>
                    <a:p>
                      <a:pPr marL="0" lvl="0" indent="0" algn="l" rtl="0">
                        <a:spcBef>
                          <a:spcPts val="0"/>
                        </a:spcBef>
                        <a:spcAft>
                          <a:spcPts val="0"/>
                        </a:spcAft>
                        <a:buNone/>
                      </a:pPr>
                      <a:endParaRPr sz="1000">
                        <a:solidFill>
                          <a:srgbClr val="217BAC"/>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ctrTitle"/>
          </p:nvPr>
        </p:nvSpPr>
        <p:spPr>
          <a:xfrm>
            <a:off x="1529125"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chemeClr val="accent5"/>
                </a:solidFill>
              </a:rPr>
              <a:t>Due Today</a:t>
            </a:r>
            <a:endParaRPr sz="2800">
              <a:solidFill>
                <a:schemeClr val="accent5"/>
              </a:solidFill>
            </a:endParaRPr>
          </a:p>
        </p:txBody>
      </p:sp>
      <p:sp>
        <p:nvSpPr>
          <p:cNvPr id="187" name="Google Shape;187;p30"/>
          <p:cNvSpPr txBox="1">
            <a:spLocks noGrp="1"/>
          </p:cNvSpPr>
          <p:nvPr>
            <p:ph type="subTitle" idx="1"/>
          </p:nvPr>
        </p:nvSpPr>
        <p:spPr>
          <a:xfrm>
            <a:off x="472225"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5"/>
              </a:buClr>
              <a:buSzPts val="1800"/>
              <a:buChar char="●"/>
            </a:pPr>
            <a:r>
              <a:rPr lang="en" sz="1800">
                <a:solidFill>
                  <a:schemeClr val="accent5"/>
                </a:solidFill>
              </a:rPr>
              <a:t>Homework from Session One</a:t>
            </a:r>
            <a:endParaRPr sz="1800">
              <a:solidFill>
                <a:schemeClr val="accent5"/>
              </a:solidFill>
            </a:endParaRPr>
          </a:p>
          <a:p>
            <a:pPr marL="457200" lvl="0" indent="-342900" algn="l" rtl="0">
              <a:spcBef>
                <a:spcPts val="0"/>
              </a:spcBef>
              <a:spcAft>
                <a:spcPts val="0"/>
              </a:spcAft>
              <a:buClr>
                <a:schemeClr val="accent5"/>
              </a:buClr>
              <a:buSzPts val="1800"/>
              <a:buChar char="●"/>
            </a:pPr>
            <a:r>
              <a:rPr lang="en" sz="1800">
                <a:solidFill>
                  <a:schemeClr val="accent5"/>
                </a:solidFill>
              </a:rPr>
              <a:t>Quiz on Session One Content</a:t>
            </a:r>
            <a:endParaRPr sz="1800">
              <a:solidFill>
                <a:schemeClr val="accent5"/>
              </a:solidFill>
            </a:endParaRPr>
          </a:p>
        </p:txBody>
      </p:sp>
      <p:sp>
        <p:nvSpPr>
          <p:cNvPr id="188" name="Google Shape;188;p30"/>
          <p:cNvSpPr txBox="1">
            <a:spLocks noGrp="1"/>
          </p:cNvSpPr>
          <p:nvPr>
            <p:ph type="ctrTitle" idx="2"/>
          </p:nvPr>
        </p:nvSpPr>
        <p:spPr>
          <a:xfrm>
            <a:off x="5977662" y="19266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Due Next Week</a:t>
            </a:r>
            <a:endParaRPr sz="2800"/>
          </a:p>
        </p:txBody>
      </p:sp>
      <p:sp>
        <p:nvSpPr>
          <p:cNvPr id="189" name="Google Shape;189;p30"/>
          <p:cNvSpPr txBox="1">
            <a:spLocks noGrp="1"/>
          </p:cNvSpPr>
          <p:nvPr>
            <p:ph type="subTitle" idx="3"/>
          </p:nvPr>
        </p:nvSpPr>
        <p:spPr>
          <a:xfrm>
            <a:off x="4920750" y="2927725"/>
            <a:ext cx="3543300" cy="16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Homework from this session</a:t>
            </a:r>
            <a:endParaRPr sz="1800"/>
          </a:p>
        </p:txBody>
      </p:sp>
      <p:sp>
        <p:nvSpPr>
          <p:cNvPr id="190" name="Google Shape;190;p30"/>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7"/>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BREAK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8"/>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Infosec</a:t>
            </a:r>
            <a:endParaRPr/>
          </a:p>
          <a:p>
            <a:pPr marL="0" lvl="0" indent="0" algn="r" rtl="0">
              <a:spcBef>
                <a:spcPts val="0"/>
              </a:spcBef>
              <a:spcAft>
                <a:spcPts val="0"/>
              </a:spcAft>
              <a:buNone/>
            </a:pPr>
            <a:r>
              <a:rPr lang="en"/>
              <a:t>Topic</a:t>
            </a:r>
            <a:endParaRPr/>
          </a:p>
        </p:txBody>
      </p:sp>
      <p:sp>
        <p:nvSpPr>
          <p:cNvPr id="453" name="Google Shape;453;p58"/>
          <p:cNvSpPr txBox="1">
            <a:spLocks noGrp="1"/>
          </p:cNvSpPr>
          <p:nvPr>
            <p:ph type="subTitle" idx="1"/>
          </p:nvPr>
        </p:nvSpPr>
        <p:spPr>
          <a:xfrm>
            <a:off x="889350" y="26672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Counter-espionage Investigations: APT actors &amp; the indicators you can use to track them</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9"/>
          <p:cNvSpPr txBox="1">
            <a:spLocks noGrp="1"/>
          </p:cNvSpPr>
          <p:nvPr>
            <p:ph type="subTitle" idx="1"/>
          </p:nvPr>
        </p:nvSpPr>
        <p:spPr>
          <a:xfrm flipH="1">
            <a:off x="889350" y="1162825"/>
            <a:ext cx="7409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Espionage is the act of spying or secretly watching a person, </a:t>
            </a:r>
            <a:r>
              <a:rPr lang="en" sz="1600">
                <a:solidFill>
                  <a:srgbClr val="000000"/>
                </a:solidFill>
                <a:uFill>
                  <a:noFill/>
                </a:uFill>
                <a:hlinkClick r:id="rId3">
                  <a:extLst>
                    <a:ext uri="{A12FA001-AC4F-418D-AE19-62706E023703}">
                      <ahyp:hlinkClr xmlns:ahyp="http://schemas.microsoft.com/office/drawing/2018/hyperlinkcolor" val="tx"/>
                    </a:ext>
                  </a:extLst>
                </a:hlinkClick>
              </a:rPr>
              <a:t>company</a:t>
            </a:r>
            <a:r>
              <a:rPr lang="en" sz="1600">
                <a:solidFill>
                  <a:srgbClr val="000000"/>
                </a:solidFill>
              </a:rPr>
              <a:t>, government, etc. for the purpose of gathering secret information or detecting wrongdoing, and to transfer such information to another organization or </a:t>
            </a:r>
            <a:r>
              <a:rPr lang="en" sz="1600">
                <a:solidFill>
                  <a:srgbClr val="000000"/>
                </a:solidFill>
                <a:uFill>
                  <a:noFill/>
                </a:uFill>
                <a:hlinkClick r:id="rId4">
                  <a:extLst>
                    <a:ext uri="{A12FA001-AC4F-418D-AE19-62706E023703}">
                      <ahyp:hlinkClr xmlns:ahyp="http://schemas.microsoft.com/office/drawing/2018/hyperlinkcolor" val="tx"/>
                    </a:ext>
                  </a:extLst>
                </a:hlinkClick>
              </a:rPr>
              <a:t>state</a:t>
            </a:r>
            <a:r>
              <a:rPr lang="en" sz="1600">
                <a:solidFill>
                  <a:srgbClr val="000000"/>
                </a:solidFill>
              </a:rPr>
              <a:t>.</a:t>
            </a:r>
            <a:endParaRPr/>
          </a:p>
        </p:txBody>
      </p:sp>
      <p:sp>
        <p:nvSpPr>
          <p:cNvPr id="459" name="Google Shape;459;p59"/>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Espionage Meets the Internet</a:t>
            </a:r>
            <a:endParaRPr/>
          </a:p>
        </p:txBody>
      </p:sp>
      <p:pic>
        <p:nvPicPr>
          <p:cNvPr id="460" name="Google Shape;460;p59"/>
          <p:cNvPicPr preferRelativeResize="0"/>
          <p:nvPr/>
        </p:nvPicPr>
        <p:blipFill>
          <a:blip r:embed="rId5">
            <a:alphaModFix/>
          </a:blip>
          <a:stretch>
            <a:fillRect/>
          </a:stretch>
        </p:blipFill>
        <p:spPr>
          <a:xfrm>
            <a:off x="5961375" y="2705275"/>
            <a:ext cx="2481924" cy="1989725"/>
          </a:xfrm>
          <a:prstGeom prst="rect">
            <a:avLst/>
          </a:prstGeom>
          <a:noFill/>
          <a:ln>
            <a:noFill/>
          </a:ln>
        </p:spPr>
      </p:pic>
      <p:sp>
        <p:nvSpPr>
          <p:cNvPr id="461" name="Google Shape;461;p59"/>
          <p:cNvSpPr txBox="1"/>
          <p:nvPr/>
        </p:nvSpPr>
        <p:spPr>
          <a:xfrm>
            <a:off x="889350" y="3361587"/>
            <a:ext cx="4910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naheim"/>
                <a:ea typeface="Anaheim"/>
                <a:cs typeface="Anaheim"/>
                <a:sym typeface="Anaheim"/>
              </a:rPr>
              <a:t>Cyber espionage is the combination of espionage and technology! </a:t>
            </a:r>
            <a:endParaRPr sz="1600">
              <a:latin typeface="Anaheim"/>
              <a:ea typeface="Anaheim"/>
              <a:cs typeface="Anaheim"/>
              <a:sym typeface="Anahei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Clr>
                <a:srgbClr val="000000"/>
              </a:buClr>
              <a:buSzPts val="1500"/>
              <a:buFont typeface="Anaheim"/>
              <a:buAutoNum type="arabicPeriod"/>
            </a:pPr>
            <a:r>
              <a:rPr lang="en" sz="1600" b="1">
                <a:solidFill>
                  <a:srgbClr val="000000"/>
                </a:solidFill>
              </a:rPr>
              <a:t>Human intelligence (HUMINT)</a:t>
            </a:r>
            <a:endParaRPr sz="1600" b="1">
              <a:solidFill>
                <a:srgbClr val="000000"/>
              </a:solidFill>
            </a:endParaRPr>
          </a:p>
          <a:p>
            <a:pPr marL="457200" lvl="0" indent="-323850" algn="l" rtl="0">
              <a:spcBef>
                <a:spcPts val="0"/>
              </a:spcBef>
              <a:spcAft>
                <a:spcPts val="0"/>
              </a:spcAft>
              <a:buClr>
                <a:srgbClr val="000000"/>
              </a:buClr>
              <a:buSzPts val="1500"/>
              <a:buFont typeface="Anaheim"/>
              <a:buAutoNum type="arabicPeriod"/>
            </a:pPr>
            <a:r>
              <a:rPr lang="en" sz="1600" b="1">
                <a:solidFill>
                  <a:srgbClr val="000000"/>
                </a:solidFill>
              </a:rPr>
              <a:t>Signals intelligence (SIGINT)</a:t>
            </a:r>
            <a:endParaRPr sz="1600" b="1">
              <a:solidFill>
                <a:srgbClr val="000000"/>
              </a:solidFill>
            </a:endParaRPr>
          </a:p>
          <a:p>
            <a:pPr marL="457200" lvl="0" indent="-323850" algn="l" rtl="0">
              <a:spcBef>
                <a:spcPts val="0"/>
              </a:spcBef>
              <a:spcAft>
                <a:spcPts val="0"/>
              </a:spcAft>
              <a:buClr>
                <a:srgbClr val="000000"/>
              </a:buClr>
              <a:buSzPts val="1500"/>
              <a:buFont typeface="Anaheim"/>
              <a:buAutoNum type="arabicPeriod"/>
            </a:pPr>
            <a:r>
              <a:rPr lang="en" sz="1600" b="1">
                <a:solidFill>
                  <a:srgbClr val="000000"/>
                </a:solidFill>
              </a:rPr>
              <a:t>Imagery Intelligence (IMINT)</a:t>
            </a:r>
            <a:endParaRPr sz="1600" b="1">
              <a:solidFill>
                <a:srgbClr val="000000"/>
              </a:solidFill>
            </a:endParaRPr>
          </a:p>
          <a:p>
            <a:pPr marL="457200" lvl="0" indent="-323850" algn="l" rtl="0">
              <a:spcBef>
                <a:spcPts val="0"/>
              </a:spcBef>
              <a:spcAft>
                <a:spcPts val="0"/>
              </a:spcAft>
              <a:buClr>
                <a:srgbClr val="000000"/>
              </a:buClr>
              <a:buSzPts val="1500"/>
              <a:buFont typeface="Anaheim"/>
              <a:buAutoNum type="arabicPeriod"/>
            </a:pPr>
            <a:r>
              <a:rPr lang="en" sz="1600" b="1">
                <a:solidFill>
                  <a:srgbClr val="000000"/>
                </a:solidFill>
              </a:rPr>
              <a:t>Open Source Intelligence (OSINT)</a:t>
            </a:r>
            <a:endParaRPr sz="1600" b="1">
              <a:solidFill>
                <a:srgbClr val="000000"/>
              </a:solidFill>
            </a:endParaRPr>
          </a:p>
          <a:p>
            <a:pPr marL="457200" lvl="0" indent="-323850" algn="l" rtl="0">
              <a:spcBef>
                <a:spcPts val="0"/>
              </a:spcBef>
              <a:spcAft>
                <a:spcPts val="0"/>
              </a:spcAft>
              <a:buClr>
                <a:srgbClr val="000000"/>
              </a:buClr>
              <a:buSzPts val="1500"/>
              <a:buFont typeface="Anaheim"/>
              <a:buAutoNum type="arabicPeriod"/>
            </a:pPr>
            <a:r>
              <a:rPr lang="en" sz="1600">
                <a:solidFill>
                  <a:srgbClr val="000000"/>
                </a:solidFill>
              </a:rPr>
              <a:t>Measurement and Signatures (MASINT)</a:t>
            </a:r>
            <a:endParaRPr sz="1600">
              <a:solidFill>
                <a:srgbClr val="000000"/>
              </a:solidFill>
            </a:endParaRPr>
          </a:p>
        </p:txBody>
      </p:sp>
      <p:sp>
        <p:nvSpPr>
          <p:cNvPr id="467" name="Google Shape;467;p60"/>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Intelligence Collection Types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1"/>
          <p:cNvSpPr txBox="1">
            <a:spLocks noGrp="1"/>
          </p:cNvSpPr>
          <p:nvPr>
            <p:ph type="ctrTitle"/>
          </p:nvPr>
        </p:nvSpPr>
        <p:spPr>
          <a:xfrm>
            <a:off x="4094325" y="457300"/>
            <a:ext cx="42810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Who is conducting cyber espionage?</a:t>
            </a:r>
            <a:endParaRPr/>
          </a:p>
        </p:txBody>
      </p:sp>
      <p:grpSp>
        <p:nvGrpSpPr>
          <p:cNvPr id="473" name="Google Shape;473;p61"/>
          <p:cNvGrpSpPr/>
          <p:nvPr/>
        </p:nvGrpSpPr>
        <p:grpSpPr>
          <a:xfrm>
            <a:off x="1684902" y="1103675"/>
            <a:ext cx="5774197" cy="3900199"/>
            <a:chOff x="1252750" y="1103675"/>
            <a:chExt cx="5774197" cy="3900199"/>
          </a:xfrm>
        </p:grpSpPr>
        <p:pic>
          <p:nvPicPr>
            <p:cNvPr id="474" name="Google Shape;474;p61"/>
            <p:cNvPicPr preferRelativeResize="0"/>
            <p:nvPr/>
          </p:nvPicPr>
          <p:blipFill>
            <a:blip r:embed="rId3">
              <a:alphaModFix/>
            </a:blip>
            <a:stretch>
              <a:fillRect/>
            </a:stretch>
          </p:blipFill>
          <p:spPr>
            <a:xfrm>
              <a:off x="1252750" y="1103675"/>
              <a:ext cx="5774197" cy="3900199"/>
            </a:xfrm>
            <a:prstGeom prst="rect">
              <a:avLst/>
            </a:prstGeom>
            <a:noFill/>
            <a:ln>
              <a:noFill/>
            </a:ln>
          </p:spPr>
        </p:pic>
        <p:sp>
          <p:nvSpPr>
            <p:cNvPr id="475" name="Google Shape;475;p61"/>
            <p:cNvSpPr/>
            <p:nvPr/>
          </p:nvSpPr>
          <p:spPr>
            <a:xfrm>
              <a:off x="1534225" y="4030350"/>
              <a:ext cx="1575000" cy="281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D4B"/>
                  </a:solidFill>
                  <a:latin typeface="Anaheim"/>
                  <a:ea typeface="Anaheim"/>
                  <a:cs typeface="Anaheim"/>
                  <a:sym typeface="Anaheim"/>
                </a:rPr>
                <a:t>PRIVATE INDUSTRY</a:t>
              </a:r>
              <a:endParaRPr b="1">
                <a:solidFill>
                  <a:srgbClr val="002D4B"/>
                </a:solidFill>
                <a:latin typeface="Anaheim"/>
                <a:ea typeface="Anaheim"/>
                <a:cs typeface="Anaheim"/>
                <a:sym typeface="Anaheim"/>
              </a:endParaRPr>
            </a:p>
          </p:txBody>
        </p:sp>
        <p:sp>
          <p:nvSpPr>
            <p:cNvPr id="476" name="Google Shape;476;p61"/>
            <p:cNvSpPr/>
            <p:nvPr/>
          </p:nvSpPr>
          <p:spPr>
            <a:xfrm>
              <a:off x="5358725" y="4030350"/>
              <a:ext cx="1575000" cy="281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2D4B"/>
                  </a:solidFill>
                  <a:latin typeface="Anaheim"/>
                  <a:ea typeface="Anaheim"/>
                  <a:cs typeface="Anaheim"/>
                  <a:sym typeface="Anaheim"/>
                </a:rPr>
                <a:t>PROFIT</a:t>
              </a:r>
              <a:endParaRPr b="1">
                <a:solidFill>
                  <a:srgbClr val="002D4B"/>
                </a:solidFill>
                <a:latin typeface="Anaheim"/>
                <a:ea typeface="Anaheim"/>
                <a:cs typeface="Anaheim"/>
                <a:sym typeface="Anaheim"/>
              </a:endParaRPr>
            </a:p>
          </p:txBody>
        </p:sp>
      </p:grpSp>
      <p:sp>
        <p:nvSpPr>
          <p:cNvPr id="477" name="Google Shape;477;p61"/>
          <p:cNvSpPr/>
          <p:nvPr/>
        </p:nvSpPr>
        <p:spPr>
          <a:xfrm>
            <a:off x="1684900" y="1394625"/>
            <a:ext cx="5915100" cy="666000"/>
          </a:xfrm>
          <a:prstGeom prst="frame">
            <a:avLst>
              <a:gd name="adj1" fmla="val 12500"/>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2"/>
          <p:cNvSpPr txBox="1">
            <a:spLocks noGrp="1"/>
          </p:cNvSpPr>
          <p:nvPr>
            <p:ph type="subTitle" idx="1"/>
          </p:nvPr>
        </p:nvSpPr>
        <p:spPr>
          <a:xfrm flipH="1">
            <a:off x="889350" y="1563450"/>
            <a:ext cx="7409100" cy="28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“An adversary with sophisticated levels of expertise and significant resources, allowing it through the use of multiple different attack vectors (e.g., cyber, physical, and deception) to generate opportunities to achieve its objectives, which are typically to establish and extend footholds within the information technology infrastructure of organizations for purposes of continually exfiltrating information and/or to undermine or impede critical aspects of a mission, program, or organization, or place itself in a position to do so in the future; moreover, the advanced persistent threat pursues its objectives repeatedly over an extended period of time, adapting to a defender’s efforts to resist it, and with determination to maintain the level of interaction needed to execute its objectives.” </a:t>
            </a:r>
            <a:endParaRPr sz="1600">
              <a:solidFill>
                <a:srgbClr val="000000"/>
              </a:solidFill>
            </a:endParaRPr>
          </a:p>
          <a:p>
            <a:pPr marL="0" lvl="0" indent="0" algn="l" rtl="0">
              <a:spcBef>
                <a:spcPts val="0"/>
              </a:spcBef>
              <a:spcAft>
                <a:spcPts val="0"/>
              </a:spcAft>
              <a:buNone/>
            </a:pPr>
            <a:r>
              <a:rPr lang="en" sz="1600">
                <a:solidFill>
                  <a:srgbClr val="000000"/>
                </a:solidFill>
              </a:rPr>
              <a:t>NIST</a:t>
            </a:r>
            <a:endParaRPr sz="1650">
              <a:solidFill>
                <a:srgbClr val="333333"/>
              </a:solidFill>
              <a:highlight>
                <a:srgbClr val="FFFFFF"/>
              </a:highlight>
              <a:latin typeface="Arial"/>
              <a:ea typeface="Arial"/>
              <a:cs typeface="Arial"/>
              <a:sym typeface="Arial"/>
            </a:endParaRPr>
          </a:p>
        </p:txBody>
      </p:sp>
      <p:sp>
        <p:nvSpPr>
          <p:cNvPr id="483" name="Google Shape;483;p62"/>
          <p:cNvSpPr txBox="1">
            <a:spLocks noGrp="1"/>
          </p:cNvSpPr>
          <p:nvPr>
            <p:ph type="ctrTitle"/>
          </p:nvPr>
        </p:nvSpPr>
        <p:spPr>
          <a:xfrm>
            <a:off x="4284325" y="457300"/>
            <a:ext cx="40911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Advanced Persistent Threat (APT) Actors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3"/>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Cyber Espionage Tactics</a:t>
            </a:r>
            <a:endParaRPr/>
          </a:p>
        </p:txBody>
      </p:sp>
      <p:pic>
        <p:nvPicPr>
          <p:cNvPr id="489" name="Google Shape;489;p63"/>
          <p:cNvPicPr preferRelativeResize="0"/>
          <p:nvPr/>
        </p:nvPicPr>
        <p:blipFill>
          <a:blip r:embed="rId3">
            <a:alphaModFix/>
          </a:blip>
          <a:stretch>
            <a:fillRect/>
          </a:stretch>
        </p:blipFill>
        <p:spPr>
          <a:xfrm>
            <a:off x="1059588" y="991625"/>
            <a:ext cx="7024824" cy="39994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4"/>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Referencing APTs</a:t>
            </a:r>
            <a:endParaRPr/>
          </a:p>
        </p:txBody>
      </p:sp>
      <p:pic>
        <p:nvPicPr>
          <p:cNvPr id="495" name="Google Shape;495;p64"/>
          <p:cNvPicPr preferRelativeResize="0"/>
          <p:nvPr/>
        </p:nvPicPr>
        <p:blipFill>
          <a:blip r:embed="rId3">
            <a:alphaModFix/>
          </a:blip>
          <a:stretch>
            <a:fillRect/>
          </a:stretch>
        </p:blipFill>
        <p:spPr>
          <a:xfrm>
            <a:off x="1515295" y="1090900"/>
            <a:ext cx="6113409" cy="3900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5"/>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Many Names - Same APT?</a:t>
            </a:r>
            <a:endParaRPr/>
          </a:p>
        </p:txBody>
      </p:sp>
      <p:pic>
        <p:nvPicPr>
          <p:cNvPr id="501" name="Google Shape;501;p65"/>
          <p:cNvPicPr preferRelativeResize="0"/>
          <p:nvPr/>
        </p:nvPicPr>
        <p:blipFill>
          <a:blip r:embed="rId3">
            <a:alphaModFix/>
          </a:blip>
          <a:stretch>
            <a:fillRect/>
          </a:stretch>
        </p:blipFill>
        <p:spPr>
          <a:xfrm>
            <a:off x="2974650" y="1114462"/>
            <a:ext cx="3194700" cy="3724237"/>
          </a:xfrm>
          <a:prstGeom prst="rect">
            <a:avLst/>
          </a:prstGeom>
          <a:noFill/>
          <a:ln>
            <a:noFill/>
          </a:ln>
        </p:spPr>
      </p:pic>
      <p:sp>
        <p:nvSpPr>
          <p:cNvPr id="502" name="Google Shape;502;p65"/>
          <p:cNvSpPr txBox="1"/>
          <p:nvPr/>
        </p:nvSpPr>
        <p:spPr>
          <a:xfrm>
            <a:off x="1301075" y="1316725"/>
            <a:ext cx="167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Facebook, Google</a:t>
            </a:r>
            <a:endParaRPr b="1">
              <a:latin typeface="Anaheim"/>
              <a:ea typeface="Anaheim"/>
              <a:cs typeface="Anaheim"/>
              <a:sym typeface="Anaheim"/>
            </a:endParaRPr>
          </a:p>
        </p:txBody>
      </p:sp>
      <p:sp>
        <p:nvSpPr>
          <p:cNvPr id="503" name="Google Shape;503;p65"/>
          <p:cNvSpPr txBox="1"/>
          <p:nvPr/>
        </p:nvSpPr>
        <p:spPr>
          <a:xfrm>
            <a:off x="1301075" y="2095350"/>
            <a:ext cx="167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Google, Microsoft, Telecomms</a:t>
            </a:r>
            <a:endParaRPr b="1">
              <a:latin typeface="Anaheim"/>
              <a:ea typeface="Anaheim"/>
              <a:cs typeface="Anaheim"/>
              <a:sym typeface="Anaheim"/>
            </a:endParaRPr>
          </a:p>
        </p:txBody>
      </p:sp>
      <p:sp>
        <p:nvSpPr>
          <p:cNvPr id="504" name="Google Shape;504;p65"/>
          <p:cNvSpPr txBox="1"/>
          <p:nvPr/>
        </p:nvSpPr>
        <p:spPr>
          <a:xfrm>
            <a:off x="742100" y="3089375"/>
            <a:ext cx="223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Apple, Microsoft, Anti-Virus Companies</a:t>
            </a:r>
            <a:endParaRPr b="1">
              <a:latin typeface="Anaheim"/>
              <a:ea typeface="Anaheim"/>
              <a:cs typeface="Anaheim"/>
              <a:sym typeface="Anaheim"/>
            </a:endParaRPr>
          </a:p>
        </p:txBody>
      </p:sp>
      <p:sp>
        <p:nvSpPr>
          <p:cNvPr id="505" name="Google Shape;505;p65"/>
          <p:cNvSpPr txBox="1"/>
          <p:nvPr/>
        </p:nvSpPr>
        <p:spPr>
          <a:xfrm>
            <a:off x="6169350" y="3629175"/>
            <a:ext cx="167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CloudFlare, AWS</a:t>
            </a:r>
            <a:endParaRPr b="1">
              <a:latin typeface="Anaheim"/>
              <a:ea typeface="Anaheim"/>
              <a:cs typeface="Anaheim"/>
              <a:sym typeface="Anaheim"/>
            </a:endParaRPr>
          </a:p>
        </p:txBody>
      </p:sp>
      <p:sp>
        <p:nvSpPr>
          <p:cNvPr id="506" name="Google Shape;506;p65"/>
          <p:cNvSpPr txBox="1"/>
          <p:nvPr/>
        </p:nvSpPr>
        <p:spPr>
          <a:xfrm>
            <a:off x="6169350" y="2634750"/>
            <a:ext cx="250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Anti-Virus Companies, Palo Alto Networks, FireEye</a:t>
            </a:r>
            <a:endParaRPr b="1">
              <a:latin typeface="Anaheim"/>
              <a:ea typeface="Anaheim"/>
              <a:cs typeface="Anaheim"/>
              <a:sym typeface="Anaheim"/>
            </a:endParaRPr>
          </a:p>
        </p:txBody>
      </p:sp>
      <p:sp>
        <p:nvSpPr>
          <p:cNvPr id="507" name="Google Shape;507;p65"/>
          <p:cNvSpPr txBox="1"/>
          <p:nvPr/>
        </p:nvSpPr>
        <p:spPr>
          <a:xfrm>
            <a:off x="537375" y="4007200"/>
            <a:ext cx="243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naheim"/>
                <a:ea typeface="Anaheim"/>
                <a:cs typeface="Anaheim"/>
                <a:sym typeface="Anaheim"/>
              </a:rPr>
              <a:t>CrowdStrike, CarbonBlack, Malwarebytes, Cisco</a:t>
            </a:r>
            <a:endParaRPr b="1">
              <a:latin typeface="Anaheim"/>
              <a:ea typeface="Anaheim"/>
              <a:cs typeface="Anaheim"/>
              <a:sym typeface="Anahei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Indicators of compromise (IOCs)</a:t>
            </a:r>
            <a:endParaRPr/>
          </a:p>
        </p:txBody>
      </p:sp>
      <p:sp>
        <p:nvSpPr>
          <p:cNvPr id="513" name="Google Shape;513;p66"/>
          <p:cNvSpPr txBox="1"/>
          <p:nvPr/>
        </p:nvSpPr>
        <p:spPr>
          <a:xfrm>
            <a:off x="626950" y="1279475"/>
            <a:ext cx="7748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Anaheim"/>
                <a:ea typeface="Anaheim"/>
                <a:cs typeface="Anaheim"/>
                <a:sym typeface="Anaheim"/>
              </a:rPr>
              <a:t>Indicators of compromise (aka IOCs aka indicators) are pieces of forensic data, such as data found in system log entries or files, that identify potentially malicious activity on a system or network.</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p:txBody>
      </p:sp>
      <p:grpSp>
        <p:nvGrpSpPr>
          <p:cNvPr id="514" name="Google Shape;514;p66"/>
          <p:cNvGrpSpPr/>
          <p:nvPr/>
        </p:nvGrpSpPr>
        <p:grpSpPr>
          <a:xfrm>
            <a:off x="2133450" y="2637425"/>
            <a:ext cx="4877100" cy="1430775"/>
            <a:chOff x="1316725" y="3018425"/>
            <a:chExt cx="4877100" cy="1430775"/>
          </a:xfrm>
        </p:grpSpPr>
        <p:sp>
          <p:nvSpPr>
            <p:cNvPr id="515" name="Google Shape;515;p66"/>
            <p:cNvSpPr/>
            <p:nvPr/>
          </p:nvSpPr>
          <p:spPr>
            <a:xfrm>
              <a:off x="3045175" y="3018425"/>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Domain / URL</a:t>
              </a:r>
              <a:endParaRPr b="1"/>
            </a:p>
          </p:txBody>
        </p:sp>
        <p:sp>
          <p:nvSpPr>
            <p:cNvPr id="516" name="Google Shape;516;p66"/>
            <p:cNvSpPr/>
            <p:nvPr/>
          </p:nvSpPr>
          <p:spPr>
            <a:xfrm>
              <a:off x="1316725" y="3018425"/>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IP Address</a:t>
              </a:r>
              <a:endParaRPr b="1"/>
            </a:p>
          </p:txBody>
        </p:sp>
        <p:sp>
          <p:nvSpPr>
            <p:cNvPr id="517" name="Google Shape;517;p66"/>
            <p:cNvSpPr/>
            <p:nvPr/>
          </p:nvSpPr>
          <p:spPr>
            <a:xfrm>
              <a:off x="4773625" y="3018425"/>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Malware Hash</a:t>
              </a:r>
              <a:endParaRPr b="1"/>
            </a:p>
          </p:txBody>
        </p:sp>
        <p:sp>
          <p:nvSpPr>
            <p:cNvPr id="518" name="Google Shape;518;p66"/>
            <p:cNvSpPr/>
            <p:nvPr/>
          </p:nvSpPr>
          <p:spPr>
            <a:xfrm>
              <a:off x="2235675" y="3860600"/>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Email Address</a:t>
              </a:r>
              <a:endParaRPr b="1"/>
            </a:p>
          </p:txBody>
        </p:sp>
        <p:sp>
          <p:nvSpPr>
            <p:cNvPr id="519" name="Google Shape;519;p66"/>
            <p:cNvSpPr/>
            <p:nvPr/>
          </p:nvSpPr>
          <p:spPr>
            <a:xfrm>
              <a:off x="3961825" y="3860600"/>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Phone Number</a:t>
              </a:r>
              <a:endParaRPr b="1"/>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Agenda / Topics</a:t>
            </a:r>
            <a:endParaRPr/>
          </a:p>
        </p:txBody>
      </p:sp>
      <p:sp>
        <p:nvSpPr>
          <p:cNvPr id="196" name="Google Shape;196;p31"/>
          <p:cNvSpPr txBox="1">
            <a:spLocks noGrp="1"/>
          </p:cNvSpPr>
          <p:nvPr>
            <p:ph type="title" idx="2"/>
          </p:nvPr>
        </p:nvSpPr>
        <p:spPr>
          <a:xfrm>
            <a:off x="967226"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1. Start of Class &amp; Quiz</a:t>
            </a:r>
            <a:endParaRPr/>
          </a:p>
        </p:txBody>
      </p:sp>
      <p:sp>
        <p:nvSpPr>
          <p:cNvPr id="197" name="Google Shape;197;p31"/>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6:30 - 7:00</a:t>
            </a:r>
            <a:endParaRPr>
              <a:solidFill>
                <a:schemeClr val="accent2"/>
              </a:solidFill>
            </a:endParaRPr>
          </a:p>
        </p:txBody>
      </p:sp>
      <p:sp>
        <p:nvSpPr>
          <p:cNvPr id="198" name="Google Shape;198;p31"/>
          <p:cNvSpPr txBox="1">
            <a:spLocks noGrp="1"/>
          </p:cNvSpPr>
          <p:nvPr>
            <p:ph type="title" idx="3"/>
          </p:nvPr>
        </p:nvSpPr>
        <p:spPr>
          <a:xfrm>
            <a:off x="6336924"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3. Casting &amp; Conversion</a:t>
            </a:r>
            <a:endParaRPr/>
          </a:p>
        </p:txBody>
      </p:sp>
      <p:sp>
        <p:nvSpPr>
          <p:cNvPr id="199" name="Google Shape;199;p31"/>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7:45 - 8:00</a:t>
            </a:r>
            <a:endParaRPr>
              <a:solidFill>
                <a:schemeClr val="accent2"/>
              </a:solidFill>
            </a:endParaRPr>
          </a:p>
        </p:txBody>
      </p:sp>
      <p:sp>
        <p:nvSpPr>
          <p:cNvPr id="200" name="Google Shape;200;p31"/>
          <p:cNvSpPr txBox="1">
            <a:spLocks noGrp="1"/>
          </p:cNvSpPr>
          <p:nvPr>
            <p:ph type="title" idx="5"/>
          </p:nvPr>
        </p:nvSpPr>
        <p:spPr>
          <a:xfrm>
            <a:off x="3651738"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5. Security Topic: APTs &amp; IOCs</a:t>
            </a:r>
            <a:endParaRPr/>
          </a:p>
        </p:txBody>
      </p:sp>
      <p:sp>
        <p:nvSpPr>
          <p:cNvPr id="201" name="Google Shape;201;p31"/>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8:15 - 8:45</a:t>
            </a:r>
            <a:endParaRPr>
              <a:solidFill>
                <a:schemeClr val="accent2"/>
              </a:solidFill>
            </a:endParaRPr>
          </a:p>
        </p:txBody>
      </p:sp>
      <p:sp>
        <p:nvSpPr>
          <p:cNvPr id="202" name="Google Shape;202;p31"/>
          <p:cNvSpPr txBox="1">
            <a:spLocks noGrp="1"/>
          </p:cNvSpPr>
          <p:nvPr>
            <p:ph type="title" idx="7"/>
          </p:nvPr>
        </p:nvSpPr>
        <p:spPr>
          <a:xfrm>
            <a:off x="3651738" y="1988923"/>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2. Data Types</a:t>
            </a:r>
            <a:endParaRPr/>
          </a:p>
        </p:txBody>
      </p:sp>
      <p:sp>
        <p:nvSpPr>
          <p:cNvPr id="203" name="Google Shape;203;p31"/>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7:00 - 7:45</a:t>
            </a:r>
            <a:endParaRPr>
              <a:solidFill>
                <a:schemeClr val="accent2"/>
              </a:solidFill>
            </a:endParaRPr>
          </a:p>
        </p:txBody>
      </p:sp>
      <p:sp>
        <p:nvSpPr>
          <p:cNvPr id="204" name="Google Shape;204;p31"/>
          <p:cNvSpPr txBox="1">
            <a:spLocks noGrp="1"/>
          </p:cNvSpPr>
          <p:nvPr>
            <p:ph type="title" idx="9"/>
          </p:nvPr>
        </p:nvSpPr>
        <p:spPr>
          <a:xfrm>
            <a:off x="966788"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4. Break</a:t>
            </a:r>
            <a:endParaRPr/>
          </a:p>
        </p:txBody>
      </p:sp>
      <p:sp>
        <p:nvSpPr>
          <p:cNvPr id="205" name="Google Shape;205;p31"/>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8:00 - 8:15</a:t>
            </a:r>
            <a:endParaRPr>
              <a:solidFill>
                <a:schemeClr val="accent2"/>
              </a:solidFill>
            </a:endParaRPr>
          </a:p>
        </p:txBody>
      </p:sp>
      <p:sp>
        <p:nvSpPr>
          <p:cNvPr id="206" name="Google Shape;206;p31"/>
          <p:cNvSpPr txBox="1">
            <a:spLocks noGrp="1"/>
          </p:cNvSpPr>
          <p:nvPr>
            <p:ph type="title" idx="14"/>
          </p:nvPr>
        </p:nvSpPr>
        <p:spPr>
          <a:xfrm>
            <a:off x="6336924" y="3600498"/>
            <a:ext cx="1841400" cy="401700"/>
          </a:xfrm>
          <a:prstGeom prst="rect">
            <a:avLst/>
          </a:prstGeom>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6. Overflow / Q&amp;A / Dismissal</a:t>
            </a:r>
            <a:endParaRPr/>
          </a:p>
        </p:txBody>
      </p:sp>
      <p:sp>
        <p:nvSpPr>
          <p:cNvPr id="207" name="Google Shape;207;p31"/>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2"/>
                </a:solidFill>
              </a:rPr>
              <a:t>8:45 - 9:00</a:t>
            </a:r>
            <a:endParaRPr>
              <a:solidFill>
                <a:schemeClr val="accent2"/>
              </a:solidFill>
            </a:endParaRPr>
          </a:p>
        </p:txBody>
      </p:sp>
      <p:sp>
        <p:nvSpPr>
          <p:cNvPr id="208" name="Google Shape;208;p31"/>
          <p:cNvSpPr/>
          <p:nvPr/>
        </p:nvSpPr>
        <p:spPr>
          <a:xfrm>
            <a:off x="860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3527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6194425" y="18895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842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274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6194425" y="3489725"/>
            <a:ext cx="1841400" cy="40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Indicators of compromise (IOCs)</a:t>
            </a:r>
            <a:endParaRPr/>
          </a:p>
        </p:txBody>
      </p:sp>
      <p:sp>
        <p:nvSpPr>
          <p:cNvPr id="525" name="Google Shape;525;p67"/>
          <p:cNvSpPr/>
          <p:nvPr/>
        </p:nvSpPr>
        <p:spPr>
          <a:xfrm>
            <a:off x="4022850" y="1514088"/>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Domain</a:t>
            </a:r>
            <a:endParaRPr b="1"/>
          </a:p>
        </p:txBody>
      </p:sp>
      <p:sp>
        <p:nvSpPr>
          <p:cNvPr id="526" name="Google Shape;526;p67"/>
          <p:cNvSpPr/>
          <p:nvPr/>
        </p:nvSpPr>
        <p:spPr>
          <a:xfrm>
            <a:off x="1387700" y="1514088"/>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IP Address</a:t>
            </a:r>
            <a:endParaRPr b="1"/>
          </a:p>
        </p:txBody>
      </p:sp>
      <p:sp>
        <p:nvSpPr>
          <p:cNvPr id="527" name="Google Shape;527;p67"/>
          <p:cNvSpPr/>
          <p:nvPr/>
        </p:nvSpPr>
        <p:spPr>
          <a:xfrm>
            <a:off x="4189300" y="3840938"/>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Malware Hash</a:t>
            </a:r>
            <a:endParaRPr b="1"/>
          </a:p>
        </p:txBody>
      </p:sp>
      <p:sp>
        <p:nvSpPr>
          <p:cNvPr id="528" name="Google Shape;528;p67"/>
          <p:cNvSpPr/>
          <p:nvPr/>
        </p:nvSpPr>
        <p:spPr>
          <a:xfrm>
            <a:off x="2759300" y="2797238"/>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Email Address</a:t>
            </a:r>
            <a:endParaRPr b="1"/>
          </a:p>
        </p:txBody>
      </p:sp>
      <p:sp>
        <p:nvSpPr>
          <p:cNvPr id="529" name="Google Shape;529;p67"/>
          <p:cNvSpPr/>
          <p:nvPr/>
        </p:nvSpPr>
        <p:spPr>
          <a:xfrm>
            <a:off x="5394450" y="2791813"/>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Phone Number</a:t>
            </a:r>
            <a:endParaRPr b="1"/>
          </a:p>
        </p:txBody>
      </p:sp>
      <p:sp>
        <p:nvSpPr>
          <p:cNvPr id="530" name="Google Shape;530;p67"/>
          <p:cNvSpPr/>
          <p:nvPr/>
        </p:nvSpPr>
        <p:spPr>
          <a:xfrm>
            <a:off x="6403500" y="1514088"/>
            <a:ext cx="1420200" cy="588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URL</a:t>
            </a:r>
            <a:endParaRPr b="1"/>
          </a:p>
        </p:txBody>
      </p:sp>
      <p:sp>
        <p:nvSpPr>
          <p:cNvPr id="531" name="Google Shape;531;p67"/>
          <p:cNvSpPr txBox="1"/>
          <p:nvPr/>
        </p:nvSpPr>
        <p:spPr>
          <a:xfrm>
            <a:off x="216950" y="2086675"/>
            <a:ext cx="376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IPv4: 12.244.233.165</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IPv6: 2001:0db8:0000:0000:0000:ff00:0042:7879</a:t>
            </a:r>
            <a:endParaRPr>
              <a:latin typeface="Anaheim"/>
              <a:ea typeface="Anaheim"/>
              <a:cs typeface="Anaheim"/>
              <a:sym typeface="Anaheim"/>
            </a:endParaRPr>
          </a:p>
        </p:txBody>
      </p:sp>
      <p:sp>
        <p:nvSpPr>
          <p:cNvPr id="532" name="Google Shape;532;p67"/>
          <p:cNvSpPr txBox="1"/>
          <p:nvPr/>
        </p:nvSpPr>
        <p:spPr>
          <a:xfrm>
            <a:off x="2515850" y="3404625"/>
            <a:ext cx="190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lbh22@georgetown.edu</a:t>
            </a:r>
            <a:endParaRPr>
              <a:latin typeface="Anaheim"/>
              <a:ea typeface="Anaheim"/>
              <a:cs typeface="Anaheim"/>
              <a:sym typeface="Anaheim"/>
            </a:endParaRPr>
          </a:p>
        </p:txBody>
      </p:sp>
      <p:sp>
        <p:nvSpPr>
          <p:cNvPr id="533" name="Google Shape;533;p67"/>
          <p:cNvSpPr txBox="1"/>
          <p:nvPr/>
        </p:nvSpPr>
        <p:spPr>
          <a:xfrm>
            <a:off x="5151000" y="3416013"/>
            <a:ext cx="190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naheim"/>
                <a:ea typeface="Anaheim"/>
                <a:cs typeface="Anaheim"/>
                <a:sym typeface="Anaheim"/>
              </a:rPr>
              <a:t>610-724-8186</a:t>
            </a:r>
            <a:endParaRPr>
              <a:latin typeface="Anaheim"/>
              <a:ea typeface="Anaheim"/>
              <a:cs typeface="Anaheim"/>
              <a:sym typeface="Anaheim"/>
            </a:endParaRPr>
          </a:p>
        </p:txBody>
      </p:sp>
      <p:sp>
        <p:nvSpPr>
          <p:cNvPr id="534" name="Google Shape;534;p67"/>
          <p:cNvSpPr txBox="1"/>
          <p:nvPr/>
        </p:nvSpPr>
        <p:spPr>
          <a:xfrm>
            <a:off x="3779400" y="2086675"/>
            <a:ext cx="190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naheim"/>
                <a:ea typeface="Anaheim"/>
                <a:cs typeface="Anaheim"/>
                <a:sym typeface="Anaheim"/>
              </a:rPr>
              <a:t>www.virustotal.com</a:t>
            </a:r>
            <a:endParaRPr>
              <a:latin typeface="Anaheim"/>
              <a:ea typeface="Anaheim"/>
              <a:cs typeface="Anaheim"/>
              <a:sym typeface="Anaheim"/>
            </a:endParaRPr>
          </a:p>
        </p:txBody>
      </p:sp>
      <p:sp>
        <p:nvSpPr>
          <p:cNvPr id="535" name="Google Shape;535;p67"/>
          <p:cNvSpPr txBox="1"/>
          <p:nvPr/>
        </p:nvSpPr>
        <p:spPr>
          <a:xfrm>
            <a:off x="5540150" y="2086675"/>
            <a:ext cx="360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https://www.virustotal.com/gui/home/search</a:t>
            </a:r>
            <a:endParaRPr>
              <a:latin typeface="Anaheim"/>
              <a:ea typeface="Anaheim"/>
              <a:cs typeface="Anaheim"/>
              <a:sym typeface="Anaheim"/>
            </a:endParaRPr>
          </a:p>
        </p:txBody>
      </p:sp>
      <p:sp>
        <p:nvSpPr>
          <p:cNvPr id="536" name="Google Shape;536;p67"/>
          <p:cNvSpPr txBox="1"/>
          <p:nvPr/>
        </p:nvSpPr>
        <p:spPr>
          <a:xfrm>
            <a:off x="1848700" y="4406625"/>
            <a:ext cx="610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md5: 3d95e1c94bd528909308b198f3d47620</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sha256: 2b03806939d1171f063ba8d14c3b10622edb5732e4f78dc4fe3eac98b56e5d46</a:t>
            </a:r>
            <a:endParaRPr>
              <a:latin typeface="Anaheim"/>
              <a:ea typeface="Anaheim"/>
              <a:cs typeface="Anaheim"/>
              <a:sym typeface="Anahei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OSI &amp; TCP/IP Models</a:t>
            </a:r>
            <a:endParaRPr/>
          </a:p>
        </p:txBody>
      </p:sp>
      <p:grpSp>
        <p:nvGrpSpPr>
          <p:cNvPr id="542" name="Google Shape;542;p68"/>
          <p:cNvGrpSpPr/>
          <p:nvPr/>
        </p:nvGrpSpPr>
        <p:grpSpPr>
          <a:xfrm>
            <a:off x="2176711" y="1471575"/>
            <a:ext cx="6619379" cy="3508239"/>
            <a:chOff x="2176711" y="1471575"/>
            <a:chExt cx="6619379" cy="3508239"/>
          </a:xfrm>
        </p:grpSpPr>
        <p:sp>
          <p:nvSpPr>
            <p:cNvPr id="543" name="Google Shape;543;p68"/>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544" name="Google Shape;544;p68"/>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545" name="Google Shape;545;p68"/>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546" name="Google Shape;546;p68"/>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547" name="Google Shape;547;p68"/>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548" name="Google Shape;548;p68"/>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549" name="Google Shape;549;p68"/>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550" name="Google Shape;550;p68"/>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551" name="Google Shape;551;p68"/>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552" name="Google Shape;552;p68"/>
            <p:cNvGrpSpPr/>
            <p:nvPr/>
          </p:nvGrpSpPr>
          <p:grpSpPr>
            <a:xfrm>
              <a:off x="5412714" y="2200123"/>
              <a:ext cx="3383375" cy="2756139"/>
              <a:chOff x="4498314" y="2200123"/>
              <a:chExt cx="3383375" cy="2756139"/>
            </a:xfrm>
          </p:grpSpPr>
          <p:sp>
            <p:nvSpPr>
              <p:cNvPr id="553" name="Google Shape;553;p68"/>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554" name="Google Shape;554;p68"/>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555" name="Google Shape;555;p68"/>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556" name="Google Shape;556;p68"/>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557" name="Google Shape;557;p68"/>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558" name="Google Shape;558;p68"/>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559" name="Google Shape;559;p68"/>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560" name="Google Shape;560;p68"/>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561" name="Google Shape;561;p68"/>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562" name="Google Shape;562;p68"/>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563" name="Google Shape;563;p68"/>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564" name="Google Shape;564;p68"/>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Layer</a:t>
            </a:r>
            <a:endParaRPr/>
          </a:p>
        </p:txBody>
      </p:sp>
      <p:grpSp>
        <p:nvGrpSpPr>
          <p:cNvPr id="570" name="Google Shape;570;p69"/>
          <p:cNvGrpSpPr/>
          <p:nvPr/>
        </p:nvGrpSpPr>
        <p:grpSpPr>
          <a:xfrm>
            <a:off x="2176711" y="1547775"/>
            <a:ext cx="6619379" cy="3508239"/>
            <a:chOff x="2176711" y="1471575"/>
            <a:chExt cx="6619379" cy="3508239"/>
          </a:xfrm>
        </p:grpSpPr>
        <p:sp>
          <p:nvSpPr>
            <p:cNvPr id="571" name="Google Shape;571;p69"/>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572" name="Google Shape;572;p69"/>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573" name="Google Shape;573;p69"/>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574" name="Google Shape;574;p69"/>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575" name="Google Shape;575;p69"/>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576" name="Google Shape;576;p69"/>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577" name="Google Shape;577;p69"/>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578" name="Google Shape;578;p69"/>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579" name="Google Shape;579;p69"/>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580" name="Google Shape;580;p69"/>
            <p:cNvGrpSpPr/>
            <p:nvPr/>
          </p:nvGrpSpPr>
          <p:grpSpPr>
            <a:xfrm>
              <a:off x="5412714" y="2200123"/>
              <a:ext cx="3383375" cy="2756139"/>
              <a:chOff x="4498314" y="2200123"/>
              <a:chExt cx="3383375" cy="2756139"/>
            </a:xfrm>
          </p:grpSpPr>
          <p:sp>
            <p:nvSpPr>
              <p:cNvPr id="581" name="Google Shape;581;p69"/>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582" name="Google Shape;582;p69"/>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583" name="Google Shape;583;p69"/>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584" name="Google Shape;584;p69"/>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585" name="Google Shape;585;p69"/>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586" name="Google Shape;586;p69"/>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587" name="Google Shape;587;p69"/>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588" name="Google Shape;588;p69"/>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589" name="Google Shape;589;p69"/>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590" name="Google Shape;590;p69"/>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591" name="Google Shape;591;p69"/>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592" name="Google Shape;592;p69"/>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
        <p:nvSpPr>
          <p:cNvPr id="593" name="Google Shape;593;p69"/>
          <p:cNvSpPr/>
          <p:nvPr/>
        </p:nvSpPr>
        <p:spPr>
          <a:xfrm>
            <a:off x="1901700" y="4454300"/>
            <a:ext cx="4798800" cy="6891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Device Identifiers</a:t>
            </a:r>
            <a:endParaRPr/>
          </a:p>
        </p:txBody>
      </p:sp>
      <p:pic>
        <p:nvPicPr>
          <p:cNvPr id="599" name="Google Shape;599;p70"/>
          <p:cNvPicPr preferRelativeResize="0"/>
          <p:nvPr/>
        </p:nvPicPr>
        <p:blipFill>
          <a:blip r:embed="rId3">
            <a:alphaModFix/>
          </a:blip>
          <a:stretch>
            <a:fillRect/>
          </a:stretch>
        </p:blipFill>
        <p:spPr>
          <a:xfrm>
            <a:off x="811215" y="2006250"/>
            <a:ext cx="7521569"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Link Layer</a:t>
            </a:r>
            <a:endParaRPr/>
          </a:p>
        </p:txBody>
      </p:sp>
      <p:grpSp>
        <p:nvGrpSpPr>
          <p:cNvPr id="605" name="Google Shape;605;p71"/>
          <p:cNvGrpSpPr/>
          <p:nvPr/>
        </p:nvGrpSpPr>
        <p:grpSpPr>
          <a:xfrm>
            <a:off x="2176711" y="1547775"/>
            <a:ext cx="6619379" cy="3508239"/>
            <a:chOff x="2176711" y="1471575"/>
            <a:chExt cx="6619379" cy="3508239"/>
          </a:xfrm>
        </p:grpSpPr>
        <p:sp>
          <p:nvSpPr>
            <p:cNvPr id="606" name="Google Shape;606;p71"/>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607" name="Google Shape;607;p71"/>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608" name="Google Shape;608;p71"/>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609" name="Google Shape;609;p71"/>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610" name="Google Shape;610;p71"/>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611" name="Google Shape;611;p71"/>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612" name="Google Shape;612;p71"/>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613" name="Google Shape;613;p71"/>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614" name="Google Shape;614;p71"/>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615" name="Google Shape;615;p71"/>
            <p:cNvGrpSpPr/>
            <p:nvPr/>
          </p:nvGrpSpPr>
          <p:grpSpPr>
            <a:xfrm>
              <a:off x="5412714" y="2200123"/>
              <a:ext cx="3383375" cy="2756139"/>
              <a:chOff x="4498314" y="2200123"/>
              <a:chExt cx="3383375" cy="2756139"/>
            </a:xfrm>
          </p:grpSpPr>
          <p:sp>
            <p:nvSpPr>
              <p:cNvPr id="616" name="Google Shape;616;p71"/>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617" name="Google Shape;617;p71"/>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618" name="Google Shape;618;p71"/>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619" name="Google Shape;619;p71"/>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620" name="Google Shape;620;p71"/>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621" name="Google Shape;621;p71"/>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622" name="Google Shape;622;p71"/>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623" name="Google Shape;623;p71"/>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624" name="Google Shape;624;p71"/>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625" name="Google Shape;625;p71"/>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626" name="Google Shape;626;p71"/>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627" name="Google Shape;627;p71"/>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
        <p:nvSpPr>
          <p:cNvPr id="628" name="Google Shape;628;p71"/>
          <p:cNvSpPr/>
          <p:nvPr/>
        </p:nvSpPr>
        <p:spPr>
          <a:xfrm>
            <a:off x="1901700" y="3844700"/>
            <a:ext cx="4798800" cy="6891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Walking up the model</a:t>
            </a:r>
            <a:endParaRPr/>
          </a:p>
        </p:txBody>
      </p:sp>
      <p:pic>
        <p:nvPicPr>
          <p:cNvPr id="634" name="Google Shape;634;p72"/>
          <p:cNvPicPr preferRelativeResize="0"/>
          <p:nvPr/>
        </p:nvPicPr>
        <p:blipFill>
          <a:blip r:embed="rId3">
            <a:alphaModFix/>
          </a:blip>
          <a:stretch>
            <a:fillRect/>
          </a:stretch>
        </p:blipFill>
        <p:spPr>
          <a:xfrm>
            <a:off x="1163805" y="2006250"/>
            <a:ext cx="6816390"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Layer</a:t>
            </a:r>
            <a:endParaRPr/>
          </a:p>
        </p:txBody>
      </p:sp>
      <p:grpSp>
        <p:nvGrpSpPr>
          <p:cNvPr id="640" name="Google Shape;640;p73"/>
          <p:cNvGrpSpPr/>
          <p:nvPr/>
        </p:nvGrpSpPr>
        <p:grpSpPr>
          <a:xfrm>
            <a:off x="2176711" y="1547775"/>
            <a:ext cx="6619379" cy="3508239"/>
            <a:chOff x="2176711" y="1471575"/>
            <a:chExt cx="6619379" cy="3508239"/>
          </a:xfrm>
        </p:grpSpPr>
        <p:sp>
          <p:nvSpPr>
            <p:cNvPr id="641" name="Google Shape;641;p73"/>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642" name="Google Shape;642;p73"/>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643" name="Google Shape;643;p73"/>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644" name="Google Shape;644;p73"/>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645" name="Google Shape;645;p73"/>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646" name="Google Shape;646;p73"/>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647" name="Google Shape;647;p73"/>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648" name="Google Shape;648;p73"/>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649" name="Google Shape;649;p73"/>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650" name="Google Shape;650;p73"/>
            <p:cNvGrpSpPr/>
            <p:nvPr/>
          </p:nvGrpSpPr>
          <p:grpSpPr>
            <a:xfrm>
              <a:off x="5412714" y="2200123"/>
              <a:ext cx="3383375" cy="2756139"/>
              <a:chOff x="4498314" y="2200123"/>
              <a:chExt cx="3383375" cy="2756139"/>
            </a:xfrm>
          </p:grpSpPr>
          <p:sp>
            <p:nvSpPr>
              <p:cNvPr id="651" name="Google Shape;651;p73"/>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652" name="Google Shape;652;p73"/>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653" name="Google Shape;653;p73"/>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654" name="Google Shape;654;p73"/>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655" name="Google Shape;655;p73"/>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656" name="Google Shape;656;p73"/>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657" name="Google Shape;657;p73"/>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658" name="Google Shape;658;p73"/>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659" name="Google Shape;659;p73"/>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660" name="Google Shape;660;p73"/>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661" name="Google Shape;661;p73"/>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662" name="Google Shape;662;p73"/>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
        <p:nvSpPr>
          <p:cNvPr id="663" name="Google Shape;663;p73"/>
          <p:cNvSpPr/>
          <p:nvPr/>
        </p:nvSpPr>
        <p:spPr>
          <a:xfrm>
            <a:off x="1901700" y="3311300"/>
            <a:ext cx="4798800" cy="6891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IPs! Yay!</a:t>
            </a:r>
            <a:endParaRPr/>
          </a:p>
        </p:txBody>
      </p:sp>
      <p:pic>
        <p:nvPicPr>
          <p:cNvPr id="669" name="Google Shape;669;p74"/>
          <p:cNvPicPr preferRelativeResize="0"/>
          <p:nvPr/>
        </p:nvPicPr>
        <p:blipFill>
          <a:blip r:embed="rId3">
            <a:alphaModFix/>
          </a:blip>
          <a:stretch>
            <a:fillRect/>
          </a:stretch>
        </p:blipFill>
        <p:spPr>
          <a:xfrm>
            <a:off x="2905136" y="2052275"/>
            <a:ext cx="3333729"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 Addresses - IPv4</a:t>
            </a:r>
            <a:endParaRPr/>
          </a:p>
        </p:txBody>
      </p:sp>
      <p:sp>
        <p:nvSpPr>
          <p:cNvPr id="675" name="Google Shape;675;p75"/>
          <p:cNvSpPr txBox="1">
            <a:spLocks noGrp="1"/>
          </p:cNvSpPr>
          <p:nvPr>
            <p:ph type="body" idx="1"/>
          </p:nvPr>
        </p:nvSpPr>
        <p:spPr>
          <a:xfrm>
            <a:off x="2939550" y="2078875"/>
            <a:ext cx="3264900" cy="6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300">
                <a:solidFill>
                  <a:srgbClr val="222222"/>
                </a:solidFill>
                <a:highlight>
                  <a:srgbClr val="FFFFFF"/>
                </a:highlight>
                <a:latin typeface="Roboto"/>
                <a:ea typeface="Roboto"/>
                <a:cs typeface="Roboto"/>
                <a:sym typeface="Roboto"/>
              </a:rPr>
              <a:t>207.172.135.17</a:t>
            </a:r>
            <a:endParaRPr sz="3300"/>
          </a:p>
        </p:txBody>
      </p:sp>
      <p:sp>
        <p:nvSpPr>
          <p:cNvPr id="676" name="Google Shape;676;p75"/>
          <p:cNvSpPr txBox="1">
            <a:spLocks noGrp="1"/>
          </p:cNvSpPr>
          <p:nvPr>
            <p:ph type="body" idx="1"/>
          </p:nvPr>
        </p:nvSpPr>
        <p:spPr>
          <a:xfrm>
            <a:off x="1165119" y="3580975"/>
            <a:ext cx="32649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300">
                <a:solidFill>
                  <a:srgbClr val="222222"/>
                </a:solidFill>
                <a:highlight>
                  <a:srgbClr val="FFFFFF"/>
                </a:highlight>
                <a:latin typeface="Roboto"/>
                <a:ea typeface="Roboto"/>
                <a:cs typeface="Roboto"/>
                <a:sym typeface="Roboto"/>
              </a:rPr>
              <a:t>0.0.0.0</a:t>
            </a:r>
            <a:endParaRPr sz="3300"/>
          </a:p>
        </p:txBody>
      </p:sp>
      <p:sp>
        <p:nvSpPr>
          <p:cNvPr id="677" name="Google Shape;677;p75"/>
          <p:cNvSpPr txBox="1">
            <a:spLocks noGrp="1"/>
          </p:cNvSpPr>
          <p:nvPr>
            <p:ph type="body" idx="1"/>
          </p:nvPr>
        </p:nvSpPr>
        <p:spPr>
          <a:xfrm>
            <a:off x="4377081" y="3580975"/>
            <a:ext cx="36018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300">
                <a:solidFill>
                  <a:srgbClr val="222222"/>
                </a:solidFill>
                <a:highlight>
                  <a:srgbClr val="FFFFFF"/>
                </a:highlight>
                <a:latin typeface="Roboto"/>
                <a:ea typeface="Roboto"/>
                <a:cs typeface="Roboto"/>
                <a:sym typeface="Roboto"/>
              </a:rPr>
              <a:t>255.255.255.255</a:t>
            </a:r>
            <a:endParaRPr sz="3300"/>
          </a:p>
        </p:txBody>
      </p:sp>
      <p:sp>
        <p:nvSpPr>
          <p:cNvPr id="678" name="Google Shape;678;p75"/>
          <p:cNvSpPr txBox="1"/>
          <p:nvPr/>
        </p:nvSpPr>
        <p:spPr>
          <a:xfrm>
            <a:off x="1165119" y="3212688"/>
            <a:ext cx="3264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latin typeface="Anaheim"/>
                <a:ea typeface="Anaheim"/>
                <a:cs typeface="Anaheim"/>
                <a:sym typeface="Anaheim"/>
              </a:rPr>
              <a:t>Lowest Possible IP Address</a:t>
            </a:r>
            <a:endParaRPr sz="2100" b="1" u="sng">
              <a:latin typeface="Anaheim"/>
              <a:ea typeface="Anaheim"/>
              <a:cs typeface="Anaheim"/>
              <a:sym typeface="Anaheim"/>
            </a:endParaRPr>
          </a:p>
        </p:txBody>
      </p:sp>
      <p:sp>
        <p:nvSpPr>
          <p:cNvPr id="679" name="Google Shape;679;p75"/>
          <p:cNvSpPr txBox="1"/>
          <p:nvPr/>
        </p:nvSpPr>
        <p:spPr>
          <a:xfrm>
            <a:off x="4545531" y="3212688"/>
            <a:ext cx="3264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latin typeface="Anaheim"/>
                <a:ea typeface="Anaheim"/>
                <a:cs typeface="Anaheim"/>
                <a:sym typeface="Anaheim"/>
              </a:rPr>
              <a:t>Highest Possible IP Address</a:t>
            </a:r>
            <a:endParaRPr sz="2100" b="1" u="sng">
              <a:latin typeface="Anaheim"/>
              <a:ea typeface="Anaheim"/>
              <a:cs typeface="Anaheim"/>
              <a:sym typeface="Anaheim"/>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CIDR</a:t>
            </a:r>
            <a:endParaRPr/>
          </a:p>
        </p:txBody>
      </p:sp>
      <p:sp>
        <p:nvSpPr>
          <p:cNvPr id="685" name="Google Shape;685;p76"/>
          <p:cNvSpPr txBox="1"/>
          <p:nvPr/>
        </p:nvSpPr>
        <p:spPr>
          <a:xfrm>
            <a:off x="2425950" y="2197775"/>
            <a:ext cx="4292100" cy="73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Lato"/>
                <a:ea typeface="Lato"/>
                <a:cs typeface="Lato"/>
                <a:sym typeface="Lato"/>
              </a:rPr>
              <a:t>172.16.1.0 /24</a:t>
            </a:r>
            <a:endParaRPr sz="3600">
              <a:latin typeface="Lato"/>
              <a:ea typeface="Lato"/>
              <a:cs typeface="Lato"/>
              <a:sym typeface="Lato"/>
            </a:endParaRPr>
          </a:p>
          <a:p>
            <a:pPr marL="0" lvl="0" indent="0" algn="ctr" rtl="0">
              <a:spcBef>
                <a:spcPts val="0"/>
              </a:spcBef>
              <a:spcAft>
                <a:spcPts val="0"/>
              </a:spcAft>
              <a:buNone/>
            </a:pPr>
            <a:r>
              <a:rPr lang="en" sz="3600">
                <a:latin typeface="Lato"/>
                <a:ea typeface="Lato"/>
                <a:cs typeface="Lato"/>
                <a:sym typeface="Lato"/>
              </a:rPr>
              <a:t>“Slash 24”</a:t>
            </a:r>
            <a:endParaRPr sz="36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Q&amp;A</a:t>
            </a:r>
            <a:endParaRPr/>
          </a:p>
        </p:txBody>
      </p:sp>
      <p:sp>
        <p:nvSpPr>
          <p:cNvPr id="219" name="Google Shape;219;p32"/>
          <p:cNvSpPr txBox="1"/>
          <p:nvPr/>
        </p:nvSpPr>
        <p:spPr>
          <a:xfrm>
            <a:off x="2169725" y="1822975"/>
            <a:ext cx="906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latin typeface="Pacifico"/>
                <a:ea typeface="Pacifico"/>
                <a:cs typeface="Pacifico"/>
                <a:sym typeface="Pacifico"/>
              </a:rPr>
              <a:t>?</a:t>
            </a:r>
            <a:endParaRPr sz="9600">
              <a:latin typeface="Pacifico"/>
              <a:ea typeface="Pacifico"/>
              <a:cs typeface="Pacifico"/>
              <a:sym typeface="Pacific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IPv6</a:t>
            </a:r>
            <a:endParaRPr/>
          </a:p>
        </p:txBody>
      </p:sp>
      <p:sp>
        <p:nvSpPr>
          <p:cNvPr id="691" name="Google Shape;691;p77"/>
          <p:cNvSpPr txBox="1">
            <a:spLocks noGrp="1"/>
          </p:cNvSpPr>
          <p:nvPr>
            <p:ph type="body" idx="1"/>
          </p:nvPr>
        </p:nvSpPr>
        <p:spPr>
          <a:xfrm>
            <a:off x="729450" y="2078875"/>
            <a:ext cx="7688700" cy="7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900">
                <a:solidFill>
                  <a:srgbClr val="222222"/>
                </a:solidFill>
                <a:highlight>
                  <a:srgbClr val="FFFFFF"/>
                </a:highlight>
                <a:latin typeface="Arial"/>
                <a:ea typeface="Arial"/>
                <a:cs typeface="Arial"/>
                <a:sym typeface="Arial"/>
              </a:rPr>
              <a:t>2001:0db8:85a3:0000:0000:8a2e:0370:7334</a:t>
            </a:r>
            <a:endParaRPr sz="2900">
              <a:latin typeface="Arial"/>
              <a:ea typeface="Arial"/>
              <a:cs typeface="Arial"/>
              <a:sym typeface="Arial"/>
            </a:endParaRPr>
          </a:p>
        </p:txBody>
      </p:sp>
      <p:sp>
        <p:nvSpPr>
          <p:cNvPr id="692" name="Google Shape;692;p77"/>
          <p:cNvSpPr/>
          <p:nvPr/>
        </p:nvSpPr>
        <p:spPr>
          <a:xfrm>
            <a:off x="1109000" y="2784638"/>
            <a:ext cx="276300" cy="42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7"/>
          <p:cNvSpPr/>
          <p:nvPr/>
        </p:nvSpPr>
        <p:spPr>
          <a:xfrm>
            <a:off x="3401650" y="2784638"/>
            <a:ext cx="276300" cy="42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7"/>
          <p:cNvSpPr/>
          <p:nvPr/>
        </p:nvSpPr>
        <p:spPr>
          <a:xfrm>
            <a:off x="2092700" y="2784638"/>
            <a:ext cx="276300" cy="42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7"/>
          <p:cNvSpPr/>
          <p:nvPr/>
        </p:nvSpPr>
        <p:spPr>
          <a:xfrm>
            <a:off x="7871875" y="2784638"/>
            <a:ext cx="276300" cy="42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7"/>
          <p:cNvSpPr txBox="1"/>
          <p:nvPr/>
        </p:nvSpPr>
        <p:spPr>
          <a:xfrm>
            <a:off x="775400" y="3380050"/>
            <a:ext cx="9435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Numbers</a:t>
            </a:r>
            <a:endParaRPr>
              <a:latin typeface="Lato"/>
              <a:ea typeface="Lato"/>
              <a:cs typeface="Lato"/>
              <a:sym typeface="Lato"/>
            </a:endParaRPr>
          </a:p>
        </p:txBody>
      </p:sp>
      <p:sp>
        <p:nvSpPr>
          <p:cNvPr id="697" name="Google Shape;697;p77"/>
          <p:cNvSpPr txBox="1"/>
          <p:nvPr/>
        </p:nvSpPr>
        <p:spPr>
          <a:xfrm>
            <a:off x="1759100" y="3380050"/>
            <a:ext cx="9435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Letters</a:t>
            </a:r>
            <a:endParaRPr>
              <a:latin typeface="Lato"/>
              <a:ea typeface="Lato"/>
              <a:cs typeface="Lato"/>
              <a:sym typeface="Lato"/>
            </a:endParaRPr>
          </a:p>
        </p:txBody>
      </p:sp>
      <p:sp>
        <p:nvSpPr>
          <p:cNvPr id="698" name="Google Shape;698;p77"/>
          <p:cNvSpPr txBox="1"/>
          <p:nvPr/>
        </p:nvSpPr>
        <p:spPr>
          <a:xfrm>
            <a:off x="3068050" y="3380050"/>
            <a:ext cx="9435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Colons</a:t>
            </a:r>
            <a:endParaRPr>
              <a:latin typeface="Lato"/>
              <a:ea typeface="Lato"/>
              <a:cs typeface="Lato"/>
              <a:sym typeface="Lato"/>
            </a:endParaRPr>
          </a:p>
        </p:txBody>
      </p:sp>
      <p:sp>
        <p:nvSpPr>
          <p:cNvPr id="699" name="Google Shape;699;p77"/>
          <p:cNvSpPr txBox="1"/>
          <p:nvPr/>
        </p:nvSpPr>
        <p:spPr>
          <a:xfrm>
            <a:off x="7538275" y="3380050"/>
            <a:ext cx="9435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So long!</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IPv6</a:t>
            </a:r>
            <a:endParaRPr/>
          </a:p>
        </p:txBody>
      </p:sp>
      <p:sp>
        <p:nvSpPr>
          <p:cNvPr id="705" name="Google Shape;705;p78"/>
          <p:cNvSpPr txBox="1">
            <a:spLocks noGrp="1"/>
          </p:cNvSpPr>
          <p:nvPr>
            <p:ph type="body" idx="1"/>
          </p:nvPr>
        </p:nvSpPr>
        <p:spPr>
          <a:xfrm>
            <a:off x="729450" y="2078875"/>
            <a:ext cx="7688700" cy="7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900">
                <a:solidFill>
                  <a:srgbClr val="222222"/>
                </a:solidFill>
                <a:highlight>
                  <a:srgbClr val="FFFFFF"/>
                </a:highlight>
                <a:latin typeface="Arial"/>
                <a:ea typeface="Arial"/>
                <a:cs typeface="Arial"/>
                <a:sym typeface="Arial"/>
              </a:rPr>
              <a:t>2001:0db8:85a3:0000:0000:8a2e:0370:7334</a:t>
            </a:r>
            <a:endParaRPr sz="2900">
              <a:latin typeface="Arial"/>
              <a:ea typeface="Arial"/>
              <a:cs typeface="Arial"/>
              <a:sym typeface="Arial"/>
            </a:endParaRPr>
          </a:p>
        </p:txBody>
      </p:sp>
      <p:sp>
        <p:nvSpPr>
          <p:cNvPr id="706" name="Google Shape;706;p78"/>
          <p:cNvSpPr txBox="1">
            <a:spLocks noGrp="1"/>
          </p:cNvSpPr>
          <p:nvPr>
            <p:ph type="body" idx="1"/>
          </p:nvPr>
        </p:nvSpPr>
        <p:spPr>
          <a:xfrm>
            <a:off x="927875" y="2903300"/>
            <a:ext cx="7688700" cy="7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900">
                <a:solidFill>
                  <a:srgbClr val="222222"/>
                </a:solidFill>
                <a:highlight>
                  <a:srgbClr val="FFFFFF"/>
                </a:highlight>
                <a:latin typeface="Arial"/>
                <a:ea typeface="Arial"/>
                <a:cs typeface="Arial"/>
                <a:sym typeface="Arial"/>
              </a:rPr>
              <a:t>2001:0db8:85a3::8a2e:0370:7334</a:t>
            </a:r>
            <a:endParaRPr sz="2900">
              <a:latin typeface="Arial"/>
              <a:ea typeface="Arial"/>
              <a:cs typeface="Arial"/>
              <a:sym typeface="Arial"/>
            </a:endParaRPr>
          </a:p>
        </p:txBody>
      </p:sp>
      <p:sp>
        <p:nvSpPr>
          <p:cNvPr id="707" name="Google Shape;707;p78"/>
          <p:cNvSpPr txBox="1">
            <a:spLocks noGrp="1"/>
          </p:cNvSpPr>
          <p:nvPr>
            <p:ph type="body" idx="1"/>
          </p:nvPr>
        </p:nvSpPr>
        <p:spPr>
          <a:xfrm>
            <a:off x="1379450" y="3807500"/>
            <a:ext cx="7688700" cy="7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900">
                <a:solidFill>
                  <a:srgbClr val="222222"/>
                </a:solidFill>
                <a:highlight>
                  <a:srgbClr val="FFFFFF"/>
                </a:highlight>
                <a:latin typeface="Arial"/>
                <a:ea typeface="Arial"/>
                <a:cs typeface="Arial"/>
                <a:sym typeface="Arial"/>
              </a:rPr>
              <a:t>2001:db8:85a3::8a2e:370:7334</a:t>
            </a:r>
            <a:endParaRPr sz="29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Transport Layer</a:t>
            </a:r>
            <a:endParaRPr/>
          </a:p>
        </p:txBody>
      </p:sp>
      <p:grpSp>
        <p:nvGrpSpPr>
          <p:cNvPr id="713" name="Google Shape;713;p79"/>
          <p:cNvGrpSpPr/>
          <p:nvPr/>
        </p:nvGrpSpPr>
        <p:grpSpPr>
          <a:xfrm>
            <a:off x="2176711" y="1547775"/>
            <a:ext cx="6619379" cy="3508239"/>
            <a:chOff x="2176711" y="1471575"/>
            <a:chExt cx="6619379" cy="3508239"/>
          </a:xfrm>
        </p:grpSpPr>
        <p:sp>
          <p:nvSpPr>
            <p:cNvPr id="714" name="Google Shape;714;p79"/>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715" name="Google Shape;715;p79"/>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716" name="Google Shape;716;p79"/>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717" name="Google Shape;717;p79"/>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718" name="Google Shape;718;p79"/>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719" name="Google Shape;719;p79"/>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720" name="Google Shape;720;p79"/>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721" name="Google Shape;721;p79"/>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722" name="Google Shape;722;p79"/>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723" name="Google Shape;723;p79"/>
            <p:cNvGrpSpPr/>
            <p:nvPr/>
          </p:nvGrpSpPr>
          <p:grpSpPr>
            <a:xfrm>
              <a:off x="5412714" y="2200123"/>
              <a:ext cx="3383375" cy="2756139"/>
              <a:chOff x="4498314" y="2200123"/>
              <a:chExt cx="3383375" cy="2756139"/>
            </a:xfrm>
          </p:grpSpPr>
          <p:sp>
            <p:nvSpPr>
              <p:cNvPr id="724" name="Google Shape;724;p79"/>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725" name="Google Shape;725;p79"/>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726" name="Google Shape;726;p79"/>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727" name="Google Shape;727;p79"/>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728" name="Google Shape;728;p79"/>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729" name="Google Shape;729;p79"/>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730" name="Google Shape;730;p79"/>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731" name="Google Shape;731;p79"/>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732" name="Google Shape;732;p79"/>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733" name="Google Shape;733;p79"/>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734" name="Google Shape;734;p79"/>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735" name="Google Shape;735;p79"/>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
        <p:nvSpPr>
          <p:cNvPr id="736" name="Google Shape;736;p79"/>
          <p:cNvSpPr/>
          <p:nvPr/>
        </p:nvSpPr>
        <p:spPr>
          <a:xfrm>
            <a:off x="1901700" y="2777900"/>
            <a:ext cx="5807400" cy="6471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Client-Server Architecture</a:t>
            </a:r>
            <a:endParaRPr/>
          </a:p>
        </p:txBody>
      </p:sp>
      <p:pic>
        <p:nvPicPr>
          <p:cNvPr id="742" name="Google Shape;742;p80"/>
          <p:cNvPicPr preferRelativeResize="0"/>
          <p:nvPr/>
        </p:nvPicPr>
        <p:blipFill>
          <a:blip r:embed="rId3">
            <a:alphaModFix/>
          </a:blip>
          <a:stretch>
            <a:fillRect/>
          </a:stretch>
        </p:blipFill>
        <p:spPr>
          <a:xfrm>
            <a:off x="729325" y="2950042"/>
            <a:ext cx="3774300" cy="1173733"/>
          </a:xfrm>
          <a:prstGeom prst="rect">
            <a:avLst/>
          </a:prstGeom>
          <a:noFill/>
          <a:ln>
            <a:noFill/>
          </a:ln>
        </p:spPr>
      </p:pic>
      <p:pic>
        <p:nvPicPr>
          <p:cNvPr id="743" name="Google Shape;743;p80"/>
          <p:cNvPicPr preferRelativeResize="0"/>
          <p:nvPr/>
        </p:nvPicPr>
        <p:blipFill>
          <a:blip r:embed="rId4">
            <a:alphaModFix/>
          </a:blip>
          <a:stretch>
            <a:fillRect/>
          </a:stretch>
        </p:blipFill>
        <p:spPr>
          <a:xfrm>
            <a:off x="5150325" y="2319838"/>
            <a:ext cx="2857650" cy="21432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Types of Hosting</a:t>
            </a:r>
            <a:endParaRPr/>
          </a:p>
        </p:txBody>
      </p:sp>
      <p:sp>
        <p:nvSpPr>
          <p:cNvPr id="749" name="Google Shape;749;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rgbClr val="000000"/>
              </a:buClr>
              <a:buFont typeface="Arial"/>
              <a:buNone/>
            </a:pPr>
            <a:r>
              <a:rPr lang="en" sz="1200">
                <a:solidFill>
                  <a:srgbClr val="222222"/>
                </a:solidFill>
                <a:latin typeface="Calibri"/>
                <a:ea typeface="Calibri"/>
                <a:cs typeface="Calibri"/>
                <a:sym typeface="Calibri"/>
              </a:rPr>
              <a:t>I</a:t>
            </a:r>
            <a:r>
              <a:rPr lang="en">
                <a:solidFill>
                  <a:srgbClr val="222222"/>
                </a:solidFill>
              </a:rPr>
              <a:t>nfra </a:t>
            </a:r>
            <a:r>
              <a:rPr lang="en">
                <a:solidFill>
                  <a:srgbClr val="000000"/>
                </a:solidFill>
              </a:rPr>
              <a:t>to know &amp; common “gotchas”: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Proxies:</a:t>
            </a:r>
            <a:endParaRPr>
              <a:solidFill>
                <a:srgbClr val="000000"/>
              </a:solidFill>
            </a:endParaRPr>
          </a:p>
          <a:p>
            <a:pPr marL="558800" lvl="1" indent="-171450" algn="l" rtl="0">
              <a:lnSpc>
                <a:spcPct val="80000"/>
              </a:lnSpc>
              <a:spcBef>
                <a:spcPts val="500"/>
              </a:spcBef>
              <a:spcAft>
                <a:spcPts val="0"/>
              </a:spcAft>
              <a:buClr>
                <a:srgbClr val="000000"/>
              </a:buClr>
              <a:buSzPts val="1300"/>
              <a:buFont typeface="Lato"/>
              <a:buChar char="•"/>
            </a:pPr>
            <a:r>
              <a:rPr lang="en" sz="1300">
                <a:solidFill>
                  <a:srgbClr val="000000"/>
                </a:solidFill>
              </a:rPr>
              <a:t>Open, Reverse</a:t>
            </a:r>
            <a:endParaRPr sz="1300">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VPS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VPN</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TOR</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Dynamic DNS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Reserved Ranges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Parking Spaces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Sinkholes</a:t>
            </a:r>
            <a:endParaRPr>
              <a:solidFill>
                <a:srgbClr val="000000"/>
              </a:solidFill>
            </a:endParaRPr>
          </a:p>
          <a:p>
            <a:pPr marL="215900" lvl="0" indent="-171450" algn="l" rtl="0">
              <a:lnSpc>
                <a:spcPct val="80000"/>
              </a:lnSpc>
              <a:spcBef>
                <a:spcPts val="500"/>
              </a:spcBef>
              <a:spcAft>
                <a:spcPts val="0"/>
              </a:spcAft>
              <a:buClr>
                <a:srgbClr val="000000"/>
              </a:buClr>
              <a:buSzPts val="1300"/>
              <a:buFont typeface="Lato"/>
              <a:buChar char="•"/>
            </a:pPr>
            <a:r>
              <a:rPr lang="en">
                <a:solidFill>
                  <a:srgbClr val="000000"/>
                </a:solidFill>
              </a:rPr>
              <a:t>Load Balancers, Virtual IP &amp; NAT</a:t>
            </a:r>
            <a:endParaRPr>
              <a:solidFill>
                <a:srgbClr val="000000"/>
              </a:solidFill>
            </a:endParaRPr>
          </a:p>
          <a:p>
            <a:pPr marL="0" lvl="0" indent="0" algn="l" rtl="0">
              <a:spcBef>
                <a:spcPts val="0"/>
              </a:spcBef>
              <a:spcAft>
                <a:spcPts val="1600"/>
              </a:spcAft>
              <a:buNone/>
            </a:pPr>
            <a:endParaRPr>
              <a:solidFill>
                <a:srgbClr val="000000"/>
              </a:solidFill>
            </a:endParaRPr>
          </a:p>
        </p:txBody>
      </p:sp>
      <p:pic>
        <p:nvPicPr>
          <p:cNvPr id="750" name="Google Shape;750;p81"/>
          <p:cNvPicPr preferRelativeResize="0">
            <a:picLocks noGrp="1"/>
          </p:cNvPicPr>
          <p:nvPr>
            <p:ph type="body" idx="1"/>
          </p:nvPr>
        </p:nvPicPr>
        <p:blipFill rotWithShape="1">
          <a:blip r:embed="rId3">
            <a:alphaModFix/>
          </a:blip>
          <a:srcRect/>
          <a:stretch/>
        </p:blipFill>
        <p:spPr>
          <a:xfrm>
            <a:off x="3976800" y="3221885"/>
            <a:ext cx="4688100" cy="1512000"/>
          </a:xfrm>
          <a:prstGeom prst="rect">
            <a:avLst/>
          </a:prstGeom>
          <a:noFill/>
          <a:ln>
            <a:noFill/>
          </a:ln>
        </p:spPr>
      </p:pic>
      <p:pic>
        <p:nvPicPr>
          <p:cNvPr id="751" name="Google Shape;751;p81"/>
          <p:cNvPicPr preferRelativeResize="0"/>
          <p:nvPr/>
        </p:nvPicPr>
        <p:blipFill rotWithShape="1">
          <a:blip r:embed="rId4">
            <a:alphaModFix/>
          </a:blip>
          <a:srcRect/>
          <a:stretch/>
        </p:blipFill>
        <p:spPr>
          <a:xfrm>
            <a:off x="5140638" y="1431178"/>
            <a:ext cx="3448050" cy="1714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Sockets</a:t>
            </a:r>
            <a:endParaRPr/>
          </a:p>
        </p:txBody>
      </p:sp>
      <p:pic>
        <p:nvPicPr>
          <p:cNvPr id="757" name="Google Shape;757;p82"/>
          <p:cNvPicPr preferRelativeResize="0"/>
          <p:nvPr/>
        </p:nvPicPr>
        <p:blipFill>
          <a:blip r:embed="rId3">
            <a:alphaModFix/>
          </a:blip>
          <a:stretch>
            <a:fillRect/>
          </a:stretch>
        </p:blipFill>
        <p:spPr>
          <a:xfrm>
            <a:off x="2505700" y="1897025"/>
            <a:ext cx="4049316"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Ports</a:t>
            </a:r>
            <a:endParaRPr/>
          </a:p>
        </p:txBody>
      </p:sp>
      <p:pic>
        <p:nvPicPr>
          <p:cNvPr id="763" name="Google Shape;763;p83"/>
          <p:cNvPicPr preferRelativeResize="0"/>
          <p:nvPr/>
        </p:nvPicPr>
        <p:blipFill>
          <a:blip r:embed="rId3">
            <a:alphaModFix/>
          </a:blip>
          <a:stretch>
            <a:fillRect/>
          </a:stretch>
        </p:blipFill>
        <p:spPr>
          <a:xfrm>
            <a:off x="2476913" y="1966525"/>
            <a:ext cx="4190186"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we care:</a:t>
            </a:r>
            <a:endParaRPr/>
          </a:p>
        </p:txBody>
      </p:sp>
      <p:pic>
        <p:nvPicPr>
          <p:cNvPr id="769" name="Google Shape;769;p84"/>
          <p:cNvPicPr preferRelativeResize="0"/>
          <p:nvPr/>
        </p:nvPicPr>
        <p:blipFill>
          <a:blip r:embed="rId3">
            <a:alphaModFix/>
          </a:blip>
          <a:stretch>
            <a:fillRect/>
          </a:stretch>
        </p:blipFill>
        <p:spPr>
          <a:xfrm>
            <a:off x="2674500" y="1956600"/>
            <a:ext cx="429072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Ports! </a:t>
            </a:r>
            <a:endParaRPr/>
          </a:p>
        </p:txBody>
      </p:sp>
      <p:pic>
        <p:nvPicPr>
          <p:cNvPr id="775" name="Google Shape;775;p85"/>
          <p:cNvPicPr preferRelativeResize="0"/>
          <p:nvPr/>
        </p:nvPicPr>
        <p:blipFill>
          <a:blip r:embed="rId3">
            <a:alphaModFix/>
          </a:blip>
          <a:stretch>
            <a:fillRect/>
          </a:stretch>
        </p:blipFill>
        <p:spPr>
          <a:xfrm>
            <a:off x="2983050" y="821875"/>
            <a:ext cx="3863451" cy="41922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Layer</a:t>
            </a:r>
            <a:endParaRPr/>
          </a:p>
        </p:txBody>
      </p:sp>
      <p:grpSp>
        <p:nvGrpSpPr>
          <p:cNvPr id="781" name="Google Shape;781;p86"/>
          <p:cNvGrpSpPr/>
          <p:nvPr/>
        </p:nvGrpSpPr>
        <p:grpSpPr>
          <a:xfrm>
            <a:off x="2176711" y="1547775"/>
            <a:ext cx="6619379" cy="3508239"/>
            <a:chOff x="2176711" y="1471575"/>
            <a:chExt cx="6619379" cy="3508239"/>
          </a:xfrm>
        </p:grpSpPr>
        <p:sp>
          <p:nvSpPr>
            <p:cNvPr id="782" name="Google Shape;782;p86"/>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783" name="Google Shape;783;p86"/>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784" name="Google Shape;784;p86"/>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785" name="Google Shape;785;p86"/>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786" name="Google Shape;786;p86"/>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787" name="Google Shape;787;p86"/>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788" name="Google Shape;788;p86"/>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789" name="Google Shape;789;p86"/>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790" name="Google Shape;790;p86"/>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791" name="Google Shape;791;p86"/>
            <p:cNvGrpSpPr/>
            <p:nvPr/>
          </p:nvGrpSpPr>
          <p:grpSpPr>
            <a:xfrm>
              <a:off x="5412714" y="2200123"/>
              <a:ext cx="3383375" cy="2756139"/>
              <a:chOff x="4498314" y="2200123"/>
              <a:chExt cx="3383375" cy="2756139"/>
            </a:xfrm>
          </p:grpSpPr>
          <p:sp>
            <p:nvSpPr>
              <p:cNvPr id="792" name="Google Shape;792;p86"/>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793" name="Google Shape;793;p86"/>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794" name="Google Shape;794;p86"/>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795" name="Google Shape;795;p86"/>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796" name="Google Shape;796;p86"/>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797" name="Google Shape;797;p86"/>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798" name="Google Shape;798;p86"/>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799" name="Google Shape;799;p86"/>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800" name="Google Shape;800;p86"/>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801" name="Google Shape;801;p86"/>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802" name="Google Shape;802;p86"/>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803" name="Google Shape;803;p86"/>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
        <p:nvSpPr>
          <p:cNvPr id="804" name="Google Shape;804;p86"/>
          <p:cNvSpPr/>
          <p:nvPr/>
        </p:nvSpPr>
        <p:spPr>
          <a:xfrm>
            <a:off x="1901700" y="2168300"/>
            <a:ext cx="7041900" cy="689100"/>
          </a:xfrm>
          <a:prstGeom prst="frame">
            <a:avLst>
              <a:gd name="adj1" fmla="val 125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ctrTitle"/>
          </p:nvPr>
        </p:nvSpPr>
        <p:spPr>
          <a:xfrm>
            <a:off x="5361050" y="1160225"/>
            <a:ext cx="2655600" cy="6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Quiz</a:t>
            </a:r>
            <a:endParaRPr/>
          </a:p>
        </p:txBody>
      </p:sp>
      <p:pic>
        <p:nvPicPr>
          <p:cNvPr id="225" name="Google Shape;225;p33" descr="You can become my patron https://www.patreon.com/timer it will help me to create new manually made from scratch timers for you! Thank you for the support!&#10;&#10;This 10 minutes timer counts down silently until it reaches 0:00, then an alarm sounds to alert you that time is up.&#10;&#10;Feel free to connect&#10;Facebook https://www.facebook.com/anatolii.iakovlev&#10;Instagram https://www.instagram.com/yakovlev.anatolii&#10;&#10;If you wish to support this channel you can like &amp; subscribe: https://bit.ly/2Z7R1D1&#10;&#10;In case you want to use my video in your projects start by sending me an e-mail. Most often it will be okay as long as you ask first. Using my videos without my approval, will be reported without warning." title="10 minute countdown timer with alarm">
            <a:hlinkClick r:id="rId3"/>
          </p:cNvPr>
          <p:cNvPicPr preferRelativeResize="0"/>
          <p:nvPr/>
        </p:nvPicPr>
        <p:blipFill>
          <a:blip r:embed="rId4">
            <a:alphaModFix/>
          </a:blip>
          <a:stretch>
            <a:fillRect/>
          </a:stretch>
        </p:blipFill>
        <p:spPr>
          <a:xfrm>
            <a:off x="1197825" y="1453773"/>
            <a:ext cx="2981274" cy="2235950"/>
          </a:xfrm>
          <a:prstGeom prst="rect">
            <a:avLst/>
          </a:prstGeom>
          <a:noFill/>
          <a:ln>
            <a:noFill/>
          </a:ln>
        </p:spPr>
      </p:pic>
      <p:sp>
        <p:nvSpPr>
          <p:cNvPr id="226" name="Google Shape;226;p33"/>
          <p:cNvSpPr txBox="1"/>
          <p:nvPr/>
        </p:nvSpPr>
        <p:spPr>
          <a:xfrm>
            <a:off x="5220075" y="1939975"/>
            <a:ext cx="3241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Access the quiz here: </a:t>
            </a:r>
            <a:r>
              <a:rPr lang="en" u="sng">
                <a:solidFill>
                  <a:schemeClr val="hlink"/>
                </a:solidFill>
                <a:latin typeface="Anaheim"/>
                <a:ea typeface="Anaheim"/>
                <a:cs typeface="Anaheim"/>
                <a:sym typeface="Anaheim"/>
                <a:hlinkClick r:id="rId5"/>
              </a:rPr>
              <a:t>https://forms.gle/24t1QvPV8TwGLZVG8</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(Link in chat)</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b="1" u="sng">
                <a:latin typeface="Anaheim"/>
                <a:ea typeface="Anaheim"/>
                <a:cs typeface="Anaheim"/>
                <a:sym typeface="Anaheim"/>
              </a:rPr>
              <a:t>Screenshot before submitting &amp; don’t refresh.</a:t>
            </a:r>
            <a:endParaRPr b="1" u="sng">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Domains and URLs</a:t>
            </a:r>
            <a:endParaRPr/>
          </a:p>
        </p:txBody>
      </p:sp>
      <p:pic>
        <p:nvPicPr>
          <p:cNvPr id="810" name="Google Shape;810;p87"/>
          <p:cNvPicPr preferRelativeResize="0"/>
          <p:nvPr/>
        </p:nvPicPr>
        <p:blipFill>
          <a:blip r:embed="rId3">
            <a:alphaModFix/>
          </a:blip>
          <a:stretch>
            <a:fillRect/>
          </a:stretch>
        </p:blipFill>
        <p:spPr>
          <a:xfrm>
            <a:off x="2476913" y="1966525"/>
            <a:ext cx="4190186"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DNS</a:t>
            </a:r>
            <a:endParaRPr/>
          </a:p>
        </p:txBody>
      </p:sp>
      <p:pic>
        <p:nvPicPr>
          <p:cNvPr id="816" name="Google Shape;816;p88"/>
          <p:cNvPicPr preferRelativeResize="0"/>
          <p:nvPr/>
        </p:nvPicPr>
        <p:blipFill>
          <a:blip r:embed="rId3">
            <a:alphaModFix/>
          </a:blip>
          <a:stretch>
            <a:fillRect/>
          </a:stretch>
        </p:blipFill>
        <p:spPr>
          <a:xfrm>
            <a:off x="1648925" y="1853850"/>
            <a:ext cx="6769214"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Registration</a:t>
            </a:r>
            <a:endParaRPr/>
          </a:p>
        </p:txBody>
      </p:sp>
      <p:pic>
        <p:nvPicPr>
          <p:cNvPr id="822" name="Google Shape;822;p89"/>
          <p:cNvPicPr preferRelativeResize="0"/>
          <p:nvPr/>
        </p:nvPicPr>
        <p:blipFill rotWithShape="1">
          <a:blip r:embed="rId3">
            <a:alphaModFix/>
          </a:blip>
          <a:srcRect/>
          <a:stretch/>
        </p:blipFill>
        <p:spPr>
          <a:xfrm>
            <a:off x="1758575" y="1942275"/>
            <a:ext cx="5367197" cy="29654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WHOIS Records</a:t>
            </a:r>
            <a:endParaRPr/>
          </a:p>
        </p:txBody>
      </p:sp>
      <p:pic>
        <p:nvPicPr>
          <p:cNvPr id="828" name="Google Shape;828;p90"/>
          <p:cNvPicPr preferRelativeResize="0"/>
          <p:nvPr/>
        </p:nvPicPr>
        <p:blipFill>
          <a:blip r:embed="rId3">
            <a:alphaModFix/>
          </a:blip>
          <a:stretch>
            <a:fillRect/>
          </a:stretch>
        </p:blipFill>
        <p:spPr>
          <a:xfrm>
            <a:off x="3747125" y="617225"/>
            <a:ext cx="4989898" cy="44381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 continued</a:t>
            </a:r>
            <a:endParaRPr/>
          </a:p>
        </p:txBody>
      </p:sp>
      <p:grpSp>
        <p:nvGrpSpPr>
          <p:cNvPr id="834" name="Google Shape;834;p91"/>
          <p:cNvGrpSpPr/>
          <p:nvPr/>
        </p:nvGrpSpPr>
        <p:grpSpPr>
          <a:xfrm>
            <a:off x="2176711" y="1547775"/>
            <a:ext cx="6619379" cy="3508239"/>
            <a:chOff x="2176711" y="1471575"/>
            <a:chExt cx="6619379" cy="3508239"/>
          </a:xfrm>
        </p:grpSpPr>
        <p:sp>
          <p:nvSpPr>
            <p:cNvPr id="835" name="Google Shape;835;p91"/>
            <p:cNvSpPr/>
            <p:nvPr/>
          </p:nvSpPr>
          <p:spPr>
            <a:xfrm>
              <a:off x="2176711" y="2194203"/>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836" name="Google Shape;836;p91"/>
            <p:cNvSpPr/>
            <p:nvPr/>
          </p:nvSpPr>
          <p:spPr>
            <a:xfrm>
              <a:off x="2176711" y="2762380"/>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Transport</a:t>
              </a:r>
              <a:endParaRPr/>
            </a:p>
          </p:txBody>
        </p:sp>
        <p:sp>
          <p:nvSpPr>
            <p:cNvPr id="837" name="Google Shape;837;p91"/>
            <p:cNvSpPr/>
            <p:nvPr/>
          </p:nvSpPr>
          <p:spPr>
            <a:xfrm>
              <a:off x="2176711" y="3330561"/>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
          <p:nvSpPr>
            <p:cNvPr id="838" name="Google Shape;838;p91"/>
            <p:cNvSpPr/>
            <p:nvPr/>
          </p:nvSpPr>
          <p:spPr>
            <a:xfrm>
              <a:off x="2176711" y="3889926"/>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Link</a:t>
              </a:r>
              <a:endParaRPr/>
            </a:p>
          </p:txBody>
        </p:sp>
        <p:sp>
          <p:nvSpPr>
            <p:cNvPr id="839" name="Google Shape;839;p91"/>
            <p:cNvSpPr/>
            <p:nvPr/>
          </p:nvSpPr>
          <p:spPr>
            <a:xfrm>
              <a:off x="2176711" y="4480842"/>
              <a:ext cx="1519200" cy="4812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Physical</a:t>
              </a:r>
              <a:endParaRPr/>
            </a:p>
          </p:txBody>
        </p:sp>
        <p:sp>
          <p:nvSpPr>
            <p:cNvPr id="840" name="Google Shape;840;p91"/>
            <p:cNvSpPr/>
            <p:nvPr/>
          </p:nvSpPr>
          <p:spPr>
            <a:xfrm>
              <a:off x="3829400" y="2176575"/>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Websites / apps</a:t>
              </a:r>
              <a:endParaRPr/>
            </a:p>
          </p:txBody>
        </p:sp>
        <p:sp>
          <p:nvSpPr>
            <p:cNvPr id="841" name="Google Shape;841;p91"/>
            <p:cNvSpPr/>
            <p:nvPr/>
          </p:nvSpPr>
          <p:spPr>
            <a:xfrm>
              <a:off x="3829400" y="2744751"/>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Ports</a:t>
              </a:r>
              <a:endParaRPr/>
            </a:p>
          </p:txBody>
        </p:sp>
        <p:sp>
          <p:nvSpPr>
            <p:cNvPr id="842" name="Google Shape;842;p91"/>
            <p:cNvSpPr/>
            <p:nvPr/>
          </p:nvSpPr>
          <p:spPr>
            <a:xfrm>
              <a:off x="3829400" y="3312933"/>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Packets</a:t>
              </a:r>
              <a:endParaRPr/>
            </a:p>
          </p:txBody>
        </p:sp>
        <p:sp>
          <p:nvSpPr>
            <p:cNvPr id="843" name="Google Shape;843;p91"/>
            <p:cNvSpPr/>
            <p:nvPr/>
          </p:nvSpPr>
          <p:spPr>
            <a:xfrm>
              <a:off x="3829400" y="3872298"/>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Switches</a:t>
              </a:r>
              <a:endParaRPr/>
            </a:p>
          </p:txBody>
        </p:sp>
        <p:grpSp>
          <p:nvGrpSpPr>
            <p:cNvPr id="844" name="Google Shape;844;p91"/>
            <p:cNvGrpSpPr/>
            <p:nvPr/>
          </p:nvGrpSpPr>
          <p:grpSpPr>
            <a:xfrm>
              <a:off x="5412714" y="2200123"/>
              <a:ext cx="3383375" cy="2756139"/>
              <a:chOff x="4498314" y="2200123"/>
              <a:chExt cx="3383375" cy="2756139"/>
            </a:xfrm>
          </p:grpSpPr>
          <p:sp>
            <p:nvSpPr>
              <p:cNvPr id="845" name="Google Shape;845;p91"/>
              <p:cNvSpPr/>
              <p:nvPr/>
            </p:nvSpPr>
            <p:spPr>
              <a:xfrm>
                <a:off x="4498314"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846" name="Google Shape;846;p91"/>
              <p:cNvSpPr/>
              <p:nvPr/>
            </p:nvSpPr>
            <p:spPr>
              <a:xfrm>
                <a:off x="5637458"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IMAP</a:t>
                </a:r>
                <a:endParaRPr/>
              </a:p>
            </p:txBody>
          </p:sp>
          <p:sp>
            <p:nvSpPr>
              <p:cNvPr id="847" name="Google Shape;847;p91"/>
              <p:cNvSpPr/>
              <p:nvPr/>
            </p:nvSpPr>
            <p:spPr>
              <a:xfrm>
                <a:off x="6872489" y="2200123"/>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FTP</a:t>
                </a:r>
                <a:endParaRPr/>
              </a:p>
            </p:txBody>
          </p:sp>
          <p:sp>
            <p:nvSpPr>
              <p:cNvPr id="848" name="Google Shape;848;p91"/>
              <p:cNvSpPr/>
              <p:nvPr/>
            </p:nvSpPr>
            <p:spPr>
              <a:xfrm>
                <a:off x="4498314"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TCP</a:t>
                </a:r>
                <a:endParaRPr/>
              </a:p>
            </p:txBody>
          </p:sp>
          <p:sp>
            <p:nvSpPr>
              <p:cNvPr id="849" name="Google Shape;849;p91"/>
              <p:cNvSpPr/>
              <p:nvPr/>
            </p:nvSpPr>
            <p:spPr>
              <a:xfrm>
                <a:off x="5637458" y="2768300"/>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UDP</a:t>
                </a:r>
                <a:endParaRPr/>
              </a:p>
            </p:txBody>
          </p:sp>
          <p:sp>
            <p:nvSpPr>
              <p:cNvPr id="850" name="Google Shape;850;p91"/>
              <p:cNvSpPr/>
              <p:nvPr/>
            </p:nvSpPr>
            <p:spPr>
              <a:xfrm>
                <a:off x="4498314" y="3336481"/>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IP</a:t>
                </a:r>
                <a:endParaRPr/>
              </a:p>
            </p:txBody>
          </p:sp>
          <p:sp>
            <p:nvSpPr>
              <p:cNvPr id="851" name="Google Shape;851;p91"/>
              <p:cNvSpPr/>
              <p:nvPr/>
            </p:nvSpPr>
            <p:spPr>
              <a:xfrm>
                <a:off x="4498314" y="3895846"/>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Ethernet</a:t>
                </a:r>
                <a:endParaRPr/>
              </a:p>
            </p:txBody>
          </p:sp>
          <p:sp>
            <p:nvSpPr>
              <p:cNvPr id="852" name="Google Shape;852;p91"/>
              <p:cNvSpPr/>
              <p:nvPr/>
            </p:nvSpPr>
            <p:spPr>
              <a:xfrm>
                <a:off x="4498314" y="4486762"/>
                <a:ext cx="1009200" cy="469500"/>
              </a:xfrm>
              <a:prstGeom prst="snip1Rect">
                <a:avLst>
                  <a:gd name="adj" fmla="val 16667"/>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USB</a:t>
                </a:r>
                <a:endParaRPr/>
              </a:p>
            </p:txBody>
          </p:sp>
        </p:grpSp>
        <p:sp>
          <p:nvSpPr>
            <p:cNvPr id="853" name="Google Shape;853;p91"/>
            <p:cNvSpPr/>
            <p:nvPr/>
          </p:nvSpPr>
          <p:spPr>
            <a:xfrm>
              <a:off x="3829400" y="4463214"/>
              <a:ext cx="1232100" cy="516600"/>
            </a:xfrm>
            <a:prstGeom prst="trapezoid">
              <a:avLst>
                <a:gd name="adj" fmla="val 25000"/>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Cables</a:t>
              </a:r>
              <a:endParaRPr/>
            </a:p>
          </p:txBody>
        </p:sp>
        <p:sp>
          <p:nvSpPr>
            <p:cNvPr id="854" name="Google Shape;854;p91"/>
            <p:cNvSpPr txBox="1"/>
            <p:nvPr/>
          </p:nvSpPr>
          <p:spPr>
            <a:xfrm>
              <a:off x="2297911"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Layer</a:t>
              </a:r>
              <a:endParaRPr sz="1800" b="1" u="sng">
                <a:latin typeface="Anaheim"/>
                <a:ea typeface="Anaheim"/>
                <a:cs typeface="Anaheim"/>
                <a:sym typeface="Anaheim"/>
              </a:endParaRPr>
            </a:p>
          </p:txBody>
        </p:sp>
        <p:sp>
          <p:nvSpPr>
            <p:cNvPr id="855" name="Google Shape;855;p91"/>
            <p:cNvSpPr txBox="1"/>
            <p:nvPr/>
          </p:nvSpPr>
          <p:spPr>
            <a:xfrm>
              <a:off x="3807050" y="1471575"/>
              <a:ext cx="1276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Type of Tech</a:t>
              </a:r>
              <a:endParaRPr sz="1800" b="1" u="sng">
                <a:latin typeface="Anaheim"/>
                <a:ea typeface="Anaheim"/>
                <a:cs typeface="Anaheim"/>
                <a:sym typeface="Anaheim"/>
              </a:endParaRPr>
            </a:p>
          </p:txBody>
        </p:sp>
        <p:sp>
          <p:nvSpPr>
            <p:cNvPr id="856" name="Google Shape;856;p91"/>
            <p:cNvSpPr txBox="1"/>
            <p:nvPr/>
          </p:nvSpPr>
          <p:spPr>
            <a:xfrm>
              <a:off x="6389802" y="1610175"/>
              <a:ext cx="127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latin typeface="Anaheim"/>
                  <a:ea typeface="Anaheim"/>
                  <a:cs typeface="Anaheim"/>
                  <a:sym typeface="Anaheim"/>
                </a:rPr>
                <a:t>Protocols</a:t>
              </a:r>
              <a:endParaRPr sz="1800" b="1" u="sng">
                <a:latin typeface="Anaheim"/>
                <a:ea typeface="Anaheim"/>
                <a:cs typeface="Anaheim"/>
                <a:sym typeface="Anaheim"/>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2"/>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Concepts to review from this session</a:t>
            </a:r>
            <a:endParaRPr/>
          </a:p>
        </p:txBody>
      </p:sp>
      <p:sp>
        <p:nvSpPr>
          <p:cNvPr id="862" name="Google Shape;862;p92"/>
          <p:cNvSpPr txBox="1"/>
          <p:nvPr/>
        </p:nvSpPr>
        <p:spPr>
          <a:xfrm>
            <a:off x="523250" y="1632275"/>
            <a:ext cx="7803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Char char="●"/>
            </a:pPr>
            <a:r>
              <a:rPr lang="en">
                <a:latin typeface="Anaheim"/>
                <a:ea typeface="Anaheim"/>
                <a:cs typeface="Anaheim"/>
                <a:sym typeface="Anaheim"/>
              </a:rPr>
              <a:t>Data Types (integer, floating point number)</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Zen of Python</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Use of Whitespace</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Mathematical Operators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Casting and Conversion</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Advanced Persistent Threat Actors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n">
                <a:latin typeface="Anaheim"/>
                <a:ea typeface="Anaheim"/>
                <a:cs typeface="Anaheim"/>
                <a:sym typeface="Anaheim"/>
              </a:rPr>
              <a:t>Indicators of Compromise (various types)</a:t>
            </a:r>
            <a:endParaRPr>
              <a:latin typeface="Anaheim"/>
              <a:ea typeface="Anaheim"/>
              <a:cs typeface="Anaheim"/>
              <a:sym typeface="Anaheim"/>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3"/>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Q&amp;A</a:t>
            </a:r>
            <a:endParaRPr/>
          </a:p>
        </p:txBody>
      </p:sp>
      <p:sp>
        <p:nvSpPr>
          <p:cNvPr id="868" name="Google Shape;868;p93"/>
          <p:cNvSpPr txBox="1">
            <a:spLocks noGrp="1"/>
          </p:cNvSpPr>
          <p:nvPr>
            <p:ph type="subTitle" idx="1"/>
          </p:nvPr>
        </p:nvSpPr>
        <p:spPr>
          <a:xfrm>
            <a:off x="2562675" y="2190023"/>
            <a:ext cx="4018200" cy="13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Reminders:</a:t>
            </a:r>
            <a:endParaRPr/>
          </a:p>
          <a:p>
            <a:pPr marL="457200" lvl="0" indent="-298450" algn="l" rtl="0">
              <a:spcBef>
                <a:spcPts val="0"/>
              </a:spcBef>
              <a:spcAft>
                <a:spcPts val="0"/>
              </a:spcAft>
              <a:buSzPts val="1100"/>
              <a:buChar char="●"/>
            </a:pPr>
            <a:r>
              <a:rPr lang="en"/>
              <a:t>Join office hours</a:t>
            </a:r>
            <a:endParaRPr/>
          </a:p>
          <a:p>
            <a:pPr marL="457200" lvl="0" indent="-298450" algn="l" rtl="0">
              <a:spcBef>
                <a:spcPts val="0"/>
              </a:spcBef>
              <a:spcAft>
                <a:spcPts val="0"/>
              </a:spcAft>
              <a:buSzPts val="1100"/>
              <a:buChar char="●"/>
            </a:pPr>
            <a:r>
              <a:rPr lang="en"/>
              <a:t>Homework should be in your email already</a:t>
            </a:r>
            <a:endParaRPr/>
          </a:p>
          <a:p>
            <a:pPr marL="457200" lvl="0" indent="-298450" algn="l" rtl="0">
              <a:spcBef>
                <a:spcPts val="0"/>
              </a:spcBef>
              <a:spcAft>
                <a:spcPts val="0"/>
              </a:spcAft>
              <a:buSzPts val="1100"/>
              <a:buChar char="●"/>
            </a:pPr>
            <a:r>
              <a:rPr lang="en"/>
              <a:t>Quiz next week, review document in email</a:t>
            </a:r>
            <a:endParaRPr/>
          </a:p>
          <a:p>
            <a:pPr marL="457200" lvl="0" indent="-298450" algn="l" rtl="0">
              <a:spcBef>
                <a:spcPts val="0"/>
              </a:spcBef>
              <a:spcAft>
                <a:spcPts val="0"/>
              </a:spcAft>
              <a:buSzPts val="1100"/>
              <a:buChar char="●"/>
            </a:pPr>
            <a:r>
              <a:rPr lang="en"/>
              <a:t>Recommend reading in email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subTitle" idx="1"/>
          </p:nvPr>
        </p:nvSpPr>
        <p:spPr>
          <a:xfrm flipH="1">
            <a:off x="867450" y="1030050"/>
            <a:ext cx="7409100" cy="28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Go to Deepnote and in a code cell type the following and then run the cell:</a:t>
            </a:r>
            <a:endParaRPr sz="1700"/>
          </a:p>
        </p:txBody>
      </p:sp>
      <p:sp>
        <p:nvSpPr>
          <p:cNvPr id="232" name="Google Shape;232;p34"/>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 Zen of Python</a:t>
            </a:r>
            <a:endParaRPr/>
          </a:p>
        </p:txBody>
      </p:sp>
      <p:pic>
        <p:nvPicPr>
          <p:cNvPr id="233" name="Google Shape;233;p34"/>
          <p:cNvPicPr preferRelativeResize="0"/>
          <p:nvPr/>
        </p:nvPicPr>
        <p:blipFill>
          <a:blip r:embed="rId3">
            <a:alphaModFix/>
          </a:blip>
          <a:stretch>
            <a:fillRect/>
          </a:stretch>
        </p:blipFill>
        <p:spPr>
          <a:xfrm>
            <a:off x="1957388" y="3067275"/>
            <a:ext cx="5229225" cy="65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Zen of Python</a:t>
            </a:r>
            <a:endParaRPr/>
          </a:p>
        </p:txBody>
      </p:sp>
      <p:sp>
        <p:nvSpPr>
          <p:cNvPr id="239" name="Google Shape;239;p35"/>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Statements &amp; Best Practices</a:t>
            </a:r>
            <a:endParaRPr/>
          </a:p>
        </p:txBody>
      </p:sp>
      <p:sp>
        <p:nvSpPr>
          <p:cNvPr id="240" name="Google Shape;240;p35"/>
          <p:cNvSpPr txBox="1"/>
          <p:nvPr/>
        </p:nvSpPr>
        <p:spPr>
          <a:xfrm>
            <a:off x="4452150" y="81725"/>
            <a:ext cx="4287600" cy="5118900"/>
          </a:xfrm>
          <a:prstGeom prst="rect">
            <a:avLst/>
          </a:prstGeom>
          <a:noFill/>
          <a:ln>
            <a:noFill/>
          </a:ln>
        </p:spPr>
        <p:txBody>
          <a:bodyPr spcFirstLastPara="1" wrap="square" lIns="91425" tIns="91425" rIns="91425" bIns="91425" anchor="t" anchorCtr="0">
            <a:spAutoFit/>
          </a:bodyPr>
          <a:lstStyle/>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Beautiful is better than ugly.</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Explicit is better than implicit.</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Simple is better than complex.</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Complex is better than complicated.</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Flat is better than nested.</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Sparse is better than dense.</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Readability counts.</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Special cases aren't special enough to break the rules.</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Although practicality beats purity.</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Errors should never pass silently.</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Unless explicitly silenced.</a:t>
            </a:r>
            <a:endParaRPr sz="1150">
              <a:solidFill>
                <a:srgbClr val="444444"/>
              </a:solidFill>
              <a:latin typeface="Consolas"/>
              <a:ea typeface="Consolas"/>
              <a:cs typeface="Consolas"/>
              <a:sym typeface="Consolas"/>
            </a:endParaRPr>
          </a:p>
          <a:p>
            <a:pPr marL="457200" lvl="0" indent="-301625" algn="l" rtl="0">
              <a:spcBef>
                <a:spcPts val="0"/>
              </a:spcBef>
              <a:spcAft>
                <a:spcPts val="0"/>
              </a:spcAft>
              <a:buSzPts val="1150"/>
              <a:buFont typeface="Consolas"/>
              <a:buAutoNum type="arabicPeriod"/>
            </a:pPr>
            <a:r>
              <a:rPr lang="en" sz="1150">
                <a:latin typeface="Consolas"/>
                <a:ea typeface="Consolas"/>
                <a:cs typeface="Consolas"/>
                <a:sym typeface="Consolas"/>
              </a:rPr>
              <a:t>In the face of ambiguity, refuse the temptation to guess.</a:t>
            </a:r>
            <a:endParaRPr sz="1150">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There should be one-- and preferably only one --obvious way to do it.</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Although that way may not be obvious at first unless you're Dutch.</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Now is better than never.</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Although never is often better than *right* now.</a:t>
            </a:r>
            <a:endParaRPr sz="1150">
              <a:solidFill>
                <a:srgbClr val="444444"/>
              </a:solidFill>
              <a:latin typeface="Consolas"/>
              <a:ea typeface="Consolas"/>
              <a:cs typeface="Consolas"/>
              <a:sym typeface="Consolas"/>
            </a:endParaRPr>
          </a:p>
          <a:p>
            <a:pPr marL="457200" lvl="0" indent="-301625" algn="l" rtl="0">
              <a:spcBef>
                <a:spcPts val="0"/>
              </a:spcBef>
              <a:spcAft>
                <a:spcPts val="0"/>
              </a:spcAft>
              <a:buClr>
                <a:srgbClr val="222222"/>
              </a:buClr>
              <a:buSzPts val="1150"/>
              <a:buFont typeface="Consolas"/>
              <a:buAutoNum type="arabicPeriod"/>
            </a:pPr>
            <a:r>
              <a:rPr lang="en" sz="1150">
                <a:solidFill>
                  <a:srgbClr val="222222"/>
                </a:solidFill>
                <a:highlight>
                  <a:schemeClr val="lt1"/>
                </a:highlight>
                <a:latin typeface="Consolas"/>
                <a:ea typeface="Consolas"/>
                <a:cs typeface="Consolas"/>
                <a:sym typeface="Consolas"/>
              </a:rPr>
              <a:t>If the implementation is hard to explain, it's a bad idea.</a:t>
            </a:r>
            <a:endParaRPr sz="1150">
              <a:solidFill>
                <a:srgbClr val="222222"/>
              </a:solidFill>
              <a:highlight>
                <a:schemeClr val="lt1"/>
              </a:highlight>
              <a:latin typeface="Consolas"/>
              <a:ea typeface="Consolas"/>
              <a:cs typeface="Consolas"/>
              <a:sym typeface="Consolas"/>
            </a:endParaRPr>
          </a:p>
          <a:p>
            <a:pPr marL="457200" lvl="0" indent="-301625" algn="l" rtl="0">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If the implementation is easy to explain, it may be a good idea.</a:t>
            </a:r>
            <a:endParaRPr sz="1150">
              <a:solidFill>
                <a:srgbClr val="444444"/>
              </a:solidFill>
              <a:latin typeface="Consolas"/>
              <a:ea typeface="Consolas"/>
              <a:cs typeface="Consolas"/>
              <a:sym typeface="Consolas"/>
            </a:endParaRPr>
          </a:p>
          <a:p>
            <a:pPr marL="457200" marR="139700" lvl="0" indent="-301625" algn="l" rtl="0">
              <a:lnSpc>
                <a:spcPct val="187500"/>
              </a:lnSpc>
              <a:spcBef>
                <a:spcPts val="0"/>
              </a:spcBef>
              <a:spcAft>
                <a:spcPts val="0"/>
              </a:spcAft>
              <a:buClr>
                <a:srgbClr val="444444"/>
              </a:buClr>
              <a:buSzPts val="1150"/>
              <a:buFont typeface="Consolas"/>
              <a:buAutoNum type="arabicPeriod"/>
            </a:pPr>
            <a:r>
              <a:rPr lang="en" sz="1150">
                <a:solidFill>
                  <a:srgbClr val="444444"/>
                </a:solidFill>
                <a:latin typeface="Consolas"/>
                <a:ea typeface="Consolas"/>
                <a:cs typeface="Consolas"/>
                <a:sym typeface="Consolas"/>
              </a:rPr>
              <a:t>Namespaces are one honking great idea -- let's do more of those!</a:t>
            </a:r>
            <a:endParaRPr sz="1150">
              <a:solidFill>
                <a:srgbClr val="444444"/>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Zen of Python</a:t>
            </a:r>
            <a:endParaRPr/>
          </a:p>
        </p:txBody>
      </p:sp>
      <p:sp>
        <p:nvSpPr>
          <p:cNvPr id="246" name="Google Shape;246;p36"/>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Statements &amp; Best Practices</a:t>
            </a:r>
            <a:endParaRPr/>
          </a:p>
        </p:txBody>
      </p:sp>
      <p:sp>
        <p:nvSpPr>
          <p:cNvPr id="247" name="Google Shape;247;p36"/>
          <p:cNvSpPr txBox="1"/>
          <p:nvPr/>
        </p:nvSpPr>
        <p:spPr>
          <a:xfrm>
            <a:off x="4572000" y="849975"/>
            <a:ext cx="3404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Anaheim"/>
                <a:ea typeface="Anaheim"/>
                <a:cs typeface="Anaheim"/>
                <a:sym typeface="Anaheim"/>
              </a:rPr>
              <a:t># statement one</a:t>
            </a:r>
            <a:endParaRPr>
              <a:solidFill>
                <a:schemeClr val="accent2"/>
              </a:solidFill>
              <a:latin typeface="Anaheim"/>
              <a:ea typeface="Anaheim"/>
              <a:cs typeface="Anaheim"/>
              <a:sym typeface="Anaheim"/>
            </a:endParaRPr>
          </a:p>
          <a:p>
            <a:pPr marL="0" lvl="0" indent="0" algn="l" rtl="0">
              <a:spcBef>
                <a:spcPts val="0"/>
              </a:spcBef>
              <a:spcAft>
                <a:spcPts val="0"/>
              </a:spcAft>
              <a:buNone/>
            </a:pPr>
            <a:r>
              <a:rPr lang="en">
                <a:solidFill>
                  <a:schemeClr val="accent1"/>
                </a:solidFill>
                <a:latin typeface="Anaheim"/>
                <a:ea typeface="Anaheim"/>
                <a:cs typeface="Anaheim"/>
                <a:sym typeface="Anaheim"/>
              </a:rPr>
              <a:t># statement two;</a:t>
            </a:r>
            <a:r>
              <a:rPr lang="en">
                <a:latin typeface="Anaheim"/>
                <a:ea typeface="Anaheim"/>
                <a:cs typeface="Anaheim"/>
                <a:sym typeface="Anaheim"/>
              </a:rPr>
              <a:t> </a:t>
            </a:r>
            <a:r>
              <a:rPr lang="en">
                <a:solidFill>
                  <a:schemeClr val="lt2"/>
                </a:solidFill>
                <a:latin typeface="Anaheim"/>
                <a:ea typeface="Anaheim"/>
                <a:cs typeface="Anaheim"/>
                <a:sym typeface="Anaheim"/>
              </a:rPr>
              <a:t>statement three</a:t>
            </a:r>
            <a:endParaRPr>
              <a:solidFill>
                <a:schemeClr val="lt2"/>
              </a:solidFill>
              <a:latin typeface="Anaheim"/>
              <a:ea typeface="Anaheim"/>
              <a:cs typeface="Anaheim"/>
              <a:sym typeface="Anaheim"/>
            </a:endParaRPr>
          </a:p>
          <a:p>
            <a:pPr marL="0" lvl="0" indent="0" algn="l" rtl="0">
              <a:spcBef>
                <a:spcPts val="0"/>
              </a:spcBef>
              <a:spcAft>
                <a:spcPts val="0"/>
              </a:spcAft>
              <a:buNone/>
            </a:pPr>
            <a:r>
              <a:rPr lang="en">
                <a:solidFill>
                  <a:schemeClr val="accent5"/>
                </a:solidFill>
                <a:latin typeface="Anaheim"/>
                <a:ea typeface="Anaheim"/>
                <a:cs typeface="Anaheim"/>
                <a:sym typeface="Anaheim"/>
              </a:rPr>
              <a:t># statement \ </a:t>
            </a:r>
            <a:endParaRPr>
              <a:solidFill>
                <a:schemeClr val="accent5"/>
              </a:solidFill>
              <a:latin typeface="Anaheim"/>
              <a:ea typeface="Anaheim"/>
              <a:cs typeface="Anaheim"/>
              <a:sym typeface="Anaheim"/>
            </a:endParaRPr>
          </a:p>
          <a:p>
            <a:pPr marL="0" lvl="0" indent="0" algn="l" rtl="0">
              <a:spcBef>
                <a:spcPts val="0"/>
              </a:spcBef>
              <a:spcAft>
                <a:spcPts val="0"/>
              </a:spcAft>
              <a:buNone/>
            </a:pPr>
            <a:r>
              <a:rPr lang="en">
                <a:solidFill>
                  <a:schemeClr val="accent5"/>
                </a:solidFill>
                <a:latin typeface="Anaheim"/>
                <a:ea typeface="Anaheim"/>
                <a:cs typeface="Anaheim"/>
                <a:sym typeface="Anaheim"/>
              </a:rPr>
              <a:t># four</a:t>
            </a:r>
            <a:endParaRPr>
              <a:solidFill>
                <a:schemeClr val="accent5"/>
              </a:solidFill>
              <a:latin typeface="Anaheim"/>
              <a:ea typeface="Anaheim"/>
              <a:cs typeface="Anaheim"/>
              <a:sym typeface="Anaheim"/>
            </a:endParaRPr>
          </a:p>
          <a:p>
            <a:pPr marL="0" lvl="0" indent="0" algn="l" rtl="0">
              <a:spcBef>
                <a:spcPts val="0"/>
              </a:spcBef>
              <a:spcAft>
                <a:spcPts val="0"/>
              </a:spcAft>
              <a:buNone/>
            </a:pPr>
            <a:r>
              <a:rPr lang="en">
                <a:solidFill>
                  <a:schemeClr val="accent4"/>
                </a:solidFill>
                <a:latin typeface="Anaheim"/>
                <a:ea typeface="Anaheim"/>
                <a:cs typeface="Anaheim"/>
                <a:sym typeface="Anaheim"/>
              </a:rPr>
              <a:t># 	statement five</a:t>
            </a:r>
            <a:r>
              <a:rPr lang="en">
                <a:latin typeface="Anaheim"/>
                <a:ea typeface="Anaheim"/>
                <a:cs typeface="Anaheim"/>
                <a:sym typeface="Anaheim"/>
              </a:rPr>
              <a:t> (that depends on four)</a:t>
            </a:r>
            <a:endParaRPr/>
          </a:p>
        </p:txBody>
      </p:sp>
    </p:spTree>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10459</Words>
  <Application>Microsoft Office PowerPoint</Application>
  <PresentationFormat>On-screen Show (16:9)</PresentationFormat>
  <Paragraphs>846</Paragraphs>
  <Slides>66</Slides>
  <Notes>66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66</vt:i4>
      </vt:variant>
    </vt:vector>
  </HeadingPairs>
  <TitlesOfParts>
    <vt:vector size="83" baseType="lpstr">
      <vt:lpstr>Anaheim</vt:lpstr>
      <vt:lpstr>Unica One</vt:lpstr>
      <vt:lpstr>Pacifico</vt:lpstr>
      <vt:lpstr>Consolas</vt:lpstr>
      <vt:lpstr>Calibri</vt:lpstr>
      <vt:lpstr>Arial</vt:lpstr>
      <vt:lpstr>Staatliches</vt:lpstr>
      <vt:lpstr>Times New Roman</vt:lpstr>
      <vt:lpstr>Abel</vt:lpstr>
      <vt:lpstr>Roboto</vt:lpstr>
      <vt:lpstr>Courier New</vt:lpstr>
      <vt:lpstr>Josefin Slab</vt:lpstr>
      <vt:lpstr>Anton</vt:lpstr>
      <vt:lpstr>Josefin Slab Thin</vt:lpstr>
      <vt:lpstr>Josefin Sans</vt:lpstr>
      <vt:lpstr>Lato</vt:lpstr>
      <vt:lpstr>Economy Thesis by Slidesgo</vt:lpstr>
      <vt:lpstr>Numeric Data Types</vt:lpstr>
      <vt:lpstr>Due Today</vt:lpstr>
      <vt:lpstr>Due Today</vt:lpstr>
      <vt:lpstr>Agenda / Topics</vt:lpstr>
      <vt:lpstr>Q&amp;A</vt:lpstr>
      <vt:lpstr>Quiz</vt:lpstr>
      <vt:lpstr>The Zen of Python</vt:lpstr>
      <vt:lpstr>Zen of Python</vt:lpstr>
      <vt:lpstr>Zen of Python</vt:lpstr>
      <vt:lpstr>Whitespace</vt:lpstr>
      <vt:lpstr>Questions  so far (zen of python, whitespace)</vt:lpstr>
      <vt:lpstr>Storing Data in Python</vt:lpstr>
      <vt:lpstr>Objects</vt:lpstr>
      <vt:lpstr>Pythonic Data Types</vt:lpstr>
      <vt:lpstr>Numeric Data Types</vt:lpstr>
      <vt:lpstr>Go TO the interpreter and type:</vt:lpstr>
      <vt:lpstr>Go to the interpreter and type:</vt:lpstr>
      <vt:lpstr>Integers</vt:lpstr>
      <vt:lpstr>Floats</vt:lpstr>
      <vt:lpstr>Numeric Types: Integers &amp; Floats</vt:lpstr>
      <vt:lpstr>Quick Quiz</vt:lpstr>
      <vt:lpstr>Operators</vt:lpstr>
      <vt:lpstr>Mathematical Operations</vt:lpstr>
      <vt:lpstr>Comparison Operations</vt:lpstr>
      <vt:lpstr>Casting &amp; conversion</vt:lpstr>
      <vt:lpstr>PowerPoint Presentation</vt:lpstr>
      <vt:lpstr>PowerPoint Presentation</vt:lpstr>
      <vt:lpstr>Challenge Puzzles</vt:lpstr>
      <vt:lpstr>Review from this Session</vt:lpstr>
      <vt:lpstr>BREAK</vt:lpstr>
      <vt:lpstr>Infosec Topic</vt:lpstr>
      <vt:lpstr>Espionage Meets the Internet</vt:lpstr>
      <vt:lpstr>Intelligence Collection Types</vt:lpstr>
      <vt:lpstr>Who is conducting cyber espionage?</vt:lpstr>
      <vt:lpstr>Advanced Persistent Threat (APT) Actors</vt:lpstr>
      <vt:lpstr>Cyber Espionage Tactics</vt:lpstr>
      <vt:lpstr>Referencing APTs</vt:lpstr>
      <vt:lpstr>Many Names - Same APT?</vt:lpstr>
      <vt:lpstr>Indicators of compromise (IOCs)</vt:lpstr>
      <vt:lpstr>Indicators of compromise (IOCs)</vt:lpstr>
      <vt:lpstr>OSI &amp; TCP/IP Models</vt:lpstr>
      <vt:lpstr>Physical Layer</vt:lpstr>
      <vt:lpstr>Device Identifiers</vt:lpstr>
      <vt:lpstr>Data Link Layer</vt:lpstr>
      <vt:lpstr>Walking up the model</vt:lpstr>
      <vt:lpstr>Network Layer</vt:lpstr>
      <vt:lpstr>IPs! Yay!</vt:lpstr>
      <vt:lpstr>IP Addresses - IPv4</vt:lpstr>
      <vt:lpstr>CIDR</vt:lpstr>
      <vt:lpstr>IPv6</vt:lpstr>
      <vt:lpstr>IPv6</vt:lpstr>
      <vt:lpstr>Transport Layer</vt:lpstr>
      <vt:lpstr>Client-Server Architecture</vt:lpstr>
      <vt:lpstr>Common Types of Hosting</vt:lpstr>
      <vt:lpstr>Sockets</vt:lpstr>
      <vt:lpstr>Ports</vt:lpstr>
      <vt:lpstr>Why we care:</vt:lpstr>
      <vt:lpstr>Ports! </vt:lpstr>
      <vt:lpstr>Application Layer</vt:lpstr>
      <vt:lpstr>Domains and URLs</vt:lpstr>
      <vt:lpstr>DNS</vt:lpstr>
      <vt:lpstr>Domain Registration</vt:lpstr>
      <vt:lpstr>WHOIS Records</vt:lpstr>
      <vt:lpstr>To be continued</vt:lpstr>
      <vt:lpstr>Concepts to review from this session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 Data Types</dc:title>
  <cp:lastModifiedBy>chloe wawerek</cp:lastModifiedBy>
  <cp:revision>1</cp:revision>
  <dcterms:modified xsi:type="dcterms:W3CDTF">2021-09-15T00:50:58Z</dcterms:modified>
</cp:coreProperties>
</file>